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18288000" cy="10287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658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550" b="1" i="0">
                <a:solidFill>
                  <a:srgbClr val="8FBEAB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8FBEAB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50" b="1" i="0">
                <a:solidFill>
                  <a:srgbClr val="8FBEAB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8FBEAB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8FBE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18288000" cy="3147695"/>
          </a:xfrm>
          <a:custGeom>
            <a:avLst/>
            <a:gdLst/>
            <a:ahLst/>
            <a:cxnLst/>
            <a:rect l="l" t="t" r="r" b="b"/>
            <a:pathLst>
              <a:path w="18288000" h="3147695">
                <a:moveTo>
                  <a:pt x="0" y="0"/>
                </a:moveTo>
                <a:lnTo>
                  <a:pt x="18287999" y="0"/>
                </a:lnTo>
                <a:lnTo>
                  <a:pt x="18287999" y="3147571"/>
                </a:lnTo>
                <a:lnTo>
                  <a:pt x="0" y="3147571"/>
                </a:lnTo>
                <a:lnTo>
                  <a:pt x="0" y="0"/>
                </a:lnTo>
                <a:close/>
              </a:path>
            </a:pathLst>
          </a:custGeom>
          <a:solidFill>
            <a:srgbClr val="F7F7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50" b="1" i="0">
                <a:solidFill>
                  <a:srgbClr val="8FBEAB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662510" y="3649120"/>
            <a:ext cx="6954520" cy="59683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FAFDF4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282459" y="3649120"/>
            <a:ext cx="6804659" cy="5511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FAFDF4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50" b="1" i="0">
                <a:solidFill>
                  <a:srgbClr val="8FBEAB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7F7F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86797" y="1"/>
            <a:ext cx="6172199" cy="925443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8FBE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61807" y="1407745"/>
            <a:ext cx="14926944" cy="871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550" b="1" i="0">
                <a:solidFill>
                  <a:srgbClr val="8FBEAB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58465" y="3599947"/>
            <a:ext cx="9265285" cy="3454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8FBEAB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6492219" cy="10287000"/>
            <a:chOff x="0" y="0"/>
            <a:chExt cx="16492219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6492219" cy="10287000"/>
            </a:xfrm>
            <a:custGeom>
              <a:avLst/>
              <a:gdLst/>
              <a:ahLst/>
              <a:cxnLst/>
              <a:rect l="l" t="t" r="r" b="b"/>
              <a:pathLst>
                <a:path w="16492219" h="10287000">
                  <a:moveTo>
                    <a:pt x="0" y="10286999"/>
                  </a:moveTo>
                  <a:lnTo>
                    <a:pt x="16491670" y="10286999"/>
                  </a:lnTo>
                  <a:lnTo>
                    <a:pt x="16491670" y="0"/>
                  </a:lnTo>
                  <a:lnTo>
                    <a:pt x="0" y="0"/>
                  </a:lnTo>
                  <a:lnTo>
                    <a:pt x="0" y="10286999"/>
                  </a:lnTo>
                  <a:close/>
                </a:path>
              </a:pathLst>
            </a:custGeom>
            <a:solidFill>
              <a:srgbClr val="F7F7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75386" y="1922289"/>
              <a:ext cx="5495925" cy="836471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1495462"/>
              <a:ext cx="10877550" cy="6419850"/>
            </a:xfrm>
            <a:custGeom>
              <a:avLst/>
              <a:gdLst/>
              <a:ahLst/>
              <a:cxnLst/>
              <a:rect l="l" t="t" r="r" b="b"/>
              <a:pathLst>
                <a:path w="10877550" h="6419850">
                  <a:moveTo>
                    <a:pt x="10877550" y="0"/>
                  </a:moveTo>
                  <a:lnTo>
                    <a:pt x="0" y="0"/>
                  </a:lnTo>
                  <a:lnTo>
                    <a:pt x="0" y="29222"/>
                  </a:lnTo>
                  <a:lnTo>
                    <a:pt x="10847743" y="29222"/>
                  </a:lnTo>
                  <a:lnTo>
                    <a:pt x="10847743" y="6390272"/>
                  </a:lnTo>
                  <a:lnTo>
                    <a:pt x="0" y="6390272"/>
                  </a:lnTo>
                  <a:lnTo>
                    <a:pt x="0" y="6419494"/>
                  </a:lnTo>
                  <a:lnTo>
                    <a:pt x="10877550" y="6419494"/>
                  </a:lnTo>
                  <a:lnTo>
                    <a:pt x="10877550" y="6390272"/>
                  </a:lnTo>
                  <a:lnTo>
                    <a:pt x="10877550" y="29222"/>
                  </a:lnTo>
                  <a:lnTo>
                    <a:pt x="10877550" y="0"/>
                  </a:lnTo>
                  <a:close/>
                </a:path>
              </a:pathLst>
            </a:custGeom>
            <a:solidFill>
              <a:srgbClr val="8FBE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48962" y="2726111"/>
            <a:ext cx="7870825" cy="2159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700"/>
              </a:lnSpc>
              <a:spcBef>
                <a:spcPts val="100"/>
              </a:spcBef>
            </a:pPr>
            <a:r>
              <a:rPr sz="5000" spc="525" dirty="0"/>
              <a:t>СОЦИАЛЬНО-</a:t>
            </a:r>
            <a:endParaRPr sz="5000"/>
          </a:p>
          <a:p>
            <a:pPr marL="12700" marR="5080">
              <a:lnSpc>
                <a:spcPts val="5400"/>
              </a:lnSpc>
              <a:spcBef>
                <a:spcPts val="380"/>
              </a:spcBef>
            </a:pPr>
            <a:r>
              <a:rPr sz="5000" spc="540" dirty="0"/>
              <a:t>ПСИХОЛОГИЧЕСКОЕ </a:t>
            </a:r>
            <a:r>
              <a:rPr sz="5000" spc="570" dirty="0"/>
              <a:t>ТЕСТИРОВАНИЕ</a:t>
            </a:r>
            <a:endParaRPr sz="5000"/>
          </a:p>
        </p:txBody>
      </p:sp>
      <p:sp>
        <p:nvSpPr>
          <p:cNvPr id="7" name="object 7"/>
          <p:cNvSpPr txBox="1"/>
          <p:nvPr/>
        </p:nvSpPr>
        <p:spPr>
          <a:xfrm>
            <a:off x="1016000" y="4783511"/>
            <a:ext cx="6461125" cy="2418715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45085" marR="305435">
              <a:lnSpc>
                <a:spcPts val="5400"/>
              </a:lnSpc>
              <a:spcBef>
                <a:spcPts val="780"/>
              </a:spcBef>
            </a:pPr>
            <a:r>
              <a:rPr sz="5000" b="1" spc="580" dirty="0">
                <a:solidFill>
                  <a:srgbClr val="8FBEAB"/>
                </a:solidFill>
                <a:latin typeface="Tahoma"/>
                <a:cs typeface="Tahoma"/>
              </a:rPr>
              <a:t>ПОДРОСТКОВ</a:t>
            </a:r>
            <a:r>
              <a:rPr sz="5000" b="1" spc="690" dirty="0">
                <a:solidFill>
                  <a:srgbClr val="8FBEAB"/>
                </a:solidFill>
                <a:latin typeface="Tahoma"/>
                <a:cs typeface="Tahoma"/>
              </a:rPr>
              <a:t> </a:t>
            </a:r>
            <a:r>
              <a:rPr sz="5000" b="1" spc="140" dirty="0">
                <a:solidFill>
                  <a:srgbClr val="8FBEAB"/>
                </a:solidFill>
                <a:latin typeface="Tahoma"/>
                <a:cs typeface="Tahoma"/>
              </a:rPr>
              <a:t>И </a:t>
            </a:r>
            <a:r>
              <a:rPr sz="5000" b="1" spc="540" dirty="0">
                <a:solidFill>
                  <a:srgbClr val="8FBEAB"/>
                </a:solidFill>
                <a:latin typeface="Tahoma"/>
                <a:cs typeface="Tahoma"/>
              </a:rPr>
              <a:t>МОЛОДЕЖИ</a:t>
            </a:r>
            <a:endParaRPr sz="50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  <a:spcBef>
                <a:spcPts val="459"/>
              </a:spcBef>
              <a:tabLst>
                <a:tab pos="3078480" algn="l"/>
                <a:tab pos="4039870" algn="l"/>
              </a:tabLst>
            </a:pPr>
            <a:r>
              <a:rPr sz="2450" b="1" spc="380" dirty="0">
                <a:solidFill>
                  <a:srgbClr val="8FBEAB"/>
                </a:solidFill>
                <a:latin typeface="Tahoma"/>
                <a:cs typeface="Tahoma"/>
              </a:rPr>
              <a:t>ИНФОРМАЦИЯ</a:t>
            </a:r>
            <a:r>
              <a:rPr sz="2450" b="1" dirty="0">
                <a:solidFill>
                  <a:srgbClr val="8FBEAB"/>
                </a:solidFill>
                <a:latin typeface="Tahoma"/>
                <a:cs typeface="Tahoma"/>
              </a:rPr>
              <a:t>	</a:t>
            </a:r>
            <a:r>
              <a:rPr sz="2450" b="1" spc="235" dirty="0">
                <a:solidFill>
                  <a:srgbClr val="8FBEAB"/>
                </a:solidFill>
                <a:latin typeface="Tahoma"/>
                <a:cs typeface="Tahoma"/>
              </a:rPr>
              <a:t>ДЛЯ</a:t>
            </a:r>
            <a:r>
              <a:rPr sz="2450" b="1" dirty="0">
                <a:solidFill>
                  <a:srgbClr val="8FBEAB"/>
                </a:solidFill>
                <a:latin typeface="Tahoma"/>
                <a:cs typeface="Tahoma"/>
              </a:rPr>
              <a:t>	</a:t>
            </a:r>
            <a:r>
              <a:rPr sz="2450" b="1" spc="350" dirty="0">
                <a:solidFill>
                  <a:srgbClr val="8FBEAB"/>
                </a:solidFill>
                <a:latin typeface="Tahoma"/>
                <a:cs typeface="Tahoma"/>
              </a:rPr>
              <a:t>РОДИТЕЛЕЙ </a:t>
            </a:r>
            <a:r>
              <a:rPr sz="2450" b="1" spc="335" dirty="0">
                <a:solidFill>
                  <a:srgbClr val="8FBEAB"/>
                </a:solidFill>
                <a:latin typeface="Tahoma"/>
                <a:cs typeface="Tahoma"/>
              </a:rPr>
              <a:t>ОБУЧАЮЩИХСЯ</a:t>
            </a:r>
            <a:endParaRPr sz="245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6491670" y="0"/>
            <a:ext cx="1796414" cy="10287000"/>
          </a:xfrm>
          <a:custGeom>
            <a:avLst/>
            <a:gdLst/>
            <a:ahLst/>
            <a:cxnLst/>
            <a:rect l="l" t="t" r="r" b="b"/>
            <a:pathLst>
              <a:path w="1796415" h="10287000">
                <a:moveTo>
                  <a:pt x="179632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796328" y="0"/>
                </a:lnTo>
                <a:lnTo>
                  <a:pt x="1796328" y="10286999"/>
                </a:lnTo>
                <a:close/>
              </a:path>
            </a:pathLst>
          </a:custGeom>
          <a:solidFill>
            <a:srgbClr val="8FBE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6756534" y="4686300"/>
            <a:ext cx="861774" cy="4580048"/>
          </a:xfrm>
          <a:prstGeom prst="rect">
            <a:avLst/>
          </a:prstGeom>
        </p:spPr>
        <p:txBody>
          <a:bodyPr vert="vert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lang="ru-RU" sz="2800" b="1" spc="225" dirty="0">
                <a:solidFill>
                  <a:srgbClr val="F7F7F2"/>
                </a:solidFill>
                <a:latin typeface="Tahoma"/>
                <a:cs typeface="Tahoma"/>
              </a:rPr>
              <a:t>С</a:t>
            </a:r>
            <a:r>
              <a:rPr lang="ru-RU" sz="2800" b="1" spc="225" dirty="0" smtClean="0">
                <a:solidFill>
                  <a:srgbClr val="F7F7F2"/>
                </a:solidFill>
                <a:latin typeface="Tahoma"/>
                <a:cs typeface="Tahoma"/>
              </a:rPr>
              <a:t>ЕЛЬМЕНТАУЗЕН</a:t>
            </a:r>
            <a:r>
              <a:rPr sz="2800" b="1" spc="225" dirty="0" smtClean="0">
                <a:solidFill>
                  <a:srgbClr val="F7F7F2"/>
                </a:solidFill>
                <a:latin typeface="Tahoma"/>
                <a:cs typeface="Tahoma"/>
              </a:rPr>
              <a:t>,</a:t>
            </a:r>
            <a:r>
              <a:rPr sz="2800" b="1" spc="350" dirty="0" smtClean="0">
                <a:solidFill>
                  <a:srgbClr val="F7F7F2"/>
                </a:solidFill>
                <a:latin typeface="Tahoma"/>
                <a:cs typeface="Tahoma"/>
              </a:rPr>
              <a:t> </a:t>
            </a:r>
            <a:r>
              <a:rPr sz="2800" b="1" spc="225" dirty="0">
                <a:solidFill>
                  <a:srgbClr val="F7F7F2"/>
                </a:solidFill>
                <a:latin typeface="Tahoma"/>
                <a:cs typeface="Tahoma"/>
              </a:rPr>
              <a:t>СПТ</a:t>
            </a:r>
            <a:r>
              <a:rPr sz="2800" b="1" spc="355" dirty="0">
                <a:solidFill>
                  <a:srgbClr val="F7F7F2"/>
                </a:solidFill>
                <a:latin typeface="Tahoma"/>
                <a:cs typeface="Tahoma"/>
              </a:rPr>
              <a:t> </a:t>
            </a:r>
            <a:r>
              <a:rPr sz="2800" b="1" spc="-60" dirty="0" smtClean="0">
                <a:solidFill>
                  <a:srgbClr val="F7F7F2"/>
                </a:solidFill>
                <a:latin typeface="Tahoma"/>
                <a:cs typeface="Tahoma"/>
              </a:rPr>
              <a:t>202</a:t>
            </a:r>
            <a:r>
              <a:rPr lang="ru-RU" sz="2800" b="1" spc="-60" dirty="0" smtClean="0">
                <a:solidFill>
                  <a:srgbClr val="F7F7F2"/>
                </a:solidFill>
                <a:latin typeface="Tahoma"/>
                <a:cs typeface="Tahoma"/>
              </a:rPr>
              <a:t>4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51537" y="8603381"/>
            <a:ext cx="8652510" cy="4129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  <a:tabLst>
                <a:tab pos="1150620" algn="l"/>
                <a:tab pos="3886200" algn="l"/>
                <a:tab pos="5299710" algn="l"/>
                <a:tab pos="8379459" algn="l"/>
              </a:tabLst>
            </a:pPr>
            <a:r>
              <a:rPr lang="ru-RU" sz="2450" spc="380" dirty="0" smtClean="0">
                <a:solidFill>
                  <a:srgbClr val="8FBEAB"/>
                </a:solidFill>
                <a:latin typeface="Microsoft Sans Serif"/>
                <a:cs typeface="Microsoft Sans Serif"/>
              </a:rPr>
              <a:t>МБОУ </a:t>
            </a:r>
            <a:r>
              <a:rPr sz="2450" spc="380" dirty="0" smtClean="0">
                <a:solidFill>
                  <a:srgbClr val="8FBEAB"/>
                </a:solidFill>
                <a:latin typeface="Microsoft Sans Serif"/>
                <a:cs typeface="Microsoft Sans Serif"/>
              </a:rPr>
              <a:t>"</a:t>
            </a:r>
            <a:r>
              <a:rPr lang="ru-RU" sz="2450" spc="380" dirty="0" smtClean="0">
                <a:solidFill>
                  <a:srgbClr val="8FBEAB"/>
                </a:solidFill>
                <a:latin typeface="Microsoft Sans Serif"/>
                <a:cs typeface="Microsoft Sans Serif"/>
              </a:rPr>
              <a:t>СЕЛЬМЕНТАУЗЕНСКАЯ СОШ»</a:t>
            </a:r>
            <a:endParaRPr sz="245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520"/>
            <a:ext cx="18288000" cy="10287635"/>
            <a:chOff x="0" y="-520"/>
            <a:chExt cx="18288000" cy="10287635"/>
          </a:xfrm>
        </p:grpSpPr>
        <p:sp>
          <p:nvSpPr>
            <p:cNvPr id="3" name="object 3"/>
            <p:cNvSpPr/>
            <p:nvPr/>
          </p:nvSpPr>
          <p:spPr>
            <a:xfrm>
              <a:off x="0" y="1"/>
              <a:ext cx="9601200" cy="10287000"/>
            </a:xfrm>
            <a:custGeom>
              <a:avLst/>
              <a:gdLst/>
              <a:ahLst/>
              <a:cxnLst/>
              <a:rect l="l" t="t" r="r" b="b"/>
              <a:pathLst>
                <a:path w="9601200" h="10287000">
                  <a:moveTo>
                    <a:pt x="0" y="0"/>
                  </a:moveTo>
                  <a:lnTo>
                    <a:pt x="9601199" y="0"/>
                  </a:lnTo>
                  <a:lnTo>
                    <a:pt x="9601199" y="10286998"/>
                  </a:lnTo>
                  <a:lnTo>
                    <a:pt x="0" y="102869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F7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8700" y="1028700"/>
              <a:ext cx="7591424" cy="70103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599333" y="-508"/>
              <a:ext cx="8688705" cy="4845685"/>
            </a:xfrm>
            <a:custGeom>
              <a:avLst/>
              <a:gdLst/>
              <a:ahLst/>
              <a:cxnLst/>
              <a:rect l="l" t="t" r="r" b="b"/>
              <a:pathLst>
                <a:path w="8688705" h="4845685">
                  <a:moveTo>
                    <a:pt x="8688654" y="4816030"/>
                  </a:moveTo>
                  <a:lnTo>
                    <a:pt x="29184" y="4816030"/>
                  </a:lnTo>
                  <a:lnTo>
                    <a:pt x="29184" y="0"/>
                  </a:lnTo>
                  <a:lnTo>
                    <a:pt x="0" y="0"/>
                  </a:lnTo>
                  <a:lnTo>
                    <a:pt x="0" y="4816030"/>
                  </a:lnTo>
                  <a:lnTo>
                    <a:pt x="0" y="4845240"/>
                  </a:lnTo>
                  <a:lnTo>
                    <a:pt x="8688654" y="4845240"/>
                  </a:lnTo>
                  <a:lnTo>
                    <a:pt x="8688654" y="4816030"/>
                  </a:lnTo>
                  <a:close/>
                </a:path>
              </a:pathLst>
            </a:custGeom>
            <a:solidFill>
              <a:srgbClr val="F7F7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312634" y="865230"/>
            <a:ext cx="7425690" cy="284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458720" algn="r">
              <a:lnSpc>
                <a:spcPts val="7500"/>
              </a:lnSpc>
            </a:pPr>
            <a:r>
              <a:rPr sz="6000" spc="190" dirty="0">
                <a:solidFill>
                  <a:srgbClr val="F7F7F2"/>
                </a:solidFill>
              </a:rPr>
              <a:t>Социально- </a:t>
            </a:r>
            <a:r>
              <a:rPr sz="6000" spc="245" dirty="0">
                <a:solidFill>
                  <a:srgbClr val="F7F7F2"/>
                </a:solidFill>
              </a:rPr>
              <a:t>психологическое </a:t>
            </a:r>
            <a:r>
              <a:rPr sz="6000" spc="254" dirty="0">
                <a:solidFill>
                  <a:srgbClr val="F7F7F2"/>
                </a:solidFill>
              </a:rPr>
              <a:t>тестирование</a:t>
            </a:r>
            <a:endParaRPr sz="6000"/>
          </a:p>
        </p:txBody>
      </p:sp>
      <p:sp>
        <p:nvSpPr>
          <p:cNvPr id="7" name="object 7"/>
          <p:cNvSpPr txBox="1"/>
          <p:nvPr/>
        </p:nvSpPr>
        <p:spPr>
          <a:xfrm>
            <a:off x="11648230" y="5300421"/>
            <a:ext cx="6055360" cy="2501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387600" algn="r">
              <a:lnSpc>
                <a:spcPct val="125000"/>
              </a:lnSpc>
              <a:spcBef>
                <a:spcPts val="95"/>
              </a:spcBef>
            </a:pPr>
            <a:r>
              <a:rPr sz="2600" spc="180" dirty="0">
                <a:solidFill>
                  <a:srgbClr val="FFFFFF"/>
                </a:solidFill>
                <a:latin typeface="Tahoma"/>
                <a:cs typeface="Tahoma"/>
              </a:rPr>
              <a:t>носит,</a:t>
            </a:r>
            <a:r>
              <a:rPr sz="26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300" dirty="0">
                <a:solidFill>
                  <a:srgbClr val="FFFFFF"/>
                </a:solidFill>
                <a:latin typeface="Tahoma"/>
                <a:cs typeface="Tahoma"/>
              </a:rPr>
              <a:t>прежде</a:t>
            </a:r>
            <a:r>
              <a:rPr sz="26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245" dirty="0">
                <a:solidFill>
                  <a:srgbClr val="FFFFFF"/>
                </a:solidFill>
                <a:latin typeface="Tahoma"/>
                <a:cs typeface="Tahoma"/>
              </a:rPr>
              <a:t>всего </a:t>
            </a:r>
            <a:r>
              <a:rPr sz="2600" spc="265" dirty="0">
                <a:solidFill>
                  <a:srgbClr val="FFFFFF"/>
                </a:solidFill>
                <a:latin typeface="Tahoma"/>
                <a:cs typeface="Tahoma"/>
              </a:rPr>
              <a:t>профилактический</a:t>
            </a:r>
            <a:r>
              <a:rPr sz="26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175" dirty="0">
                <a:solidFill>
                  <a:srgbClr val="FFFFFF"/>
                </a:solidFill>
                <a:latin typeface="Tahoma"/>
                <a:cs typeface="Tahoma"/>
              </a:rPr>
              <a:t>характер.</a:t>
            </a:r>
            <a:r>
              <a:rPr sz="26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305" dirty="0">
                <a:solidFill>
                  <a:srgbClr val="FFFFFF"/>
                </a:solidFill>
                <a:latin typeface="Tahoma"/>
                <a:cs typeface="Tahoma"/>
              </a:rPr>
              <a:t>Оно </a:t>
            </a:r>
            <a:r>
              <a:rPr sz="2600" spc="290" dirty="0">
                <a:solidFill>
                  <a:srgbClr val="FFFFFF"/>
                </a:solidFill>
                <a:latin typeface="Tahoma"/>
                <a:cs typeface="Tahoma"/>
              </a:rPr>
              <a:t>призвано</a:t>
            </a:r>
            <a:r>
              <a:rPr sz="26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225" dirty="0">
                <a:solidFill>
                  <a:srgbClr val="FFFFFF"/>
                </a:solidFill>
                <a:latin typeface="Tahoma"/>
                <a:cs typeface="Tahoma"/>
              </a:rPr>
              <a:t>удержать</a:t>
            </a:r>
            <a:r>
              <a:rPr sz="26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275" dirty="0">
                <a:solidFill>
                  <a:srgbClr val="FFFFFF"/>
                </a:solidFill>
                <a:latin typeface="Tahoma"/>
                <a:cs typeface="Tahoma"/>
              </a:rPr>
              <a:t>молодежь</a:t>
            </a:r>
            <a:r>
              <a:rPr sz="26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125" dirty="0">
                <a:solidFill>
                  <a:srgbClr val="FFFFFF"/>
                </a:solidFill>
                <a:latin typeface="Tahoma"/>
                <a:cs typeface="Tahoma"/>
              </a:rPr>
              <a:t>от </a:t>
            </a:r>
            <a:r>
              <a:rPr sz="2600" spc="265" dirty="0">
                <a:solidFill>
                  <a:srgbClr val="FFFFFF"/>
                </a:solidFill>
                <a:latin typeface="Tahoma"/>
                <a:cs typeface="Tahoma"/>
              </a:rPr>
              <a:t>первых</a:t>
            </a:r>
            <a:r>
              <a:rPr sz="26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240" dirty="0">
                <a:solidFill>
                  <a:srgbClr val="FFFFFF"/>
                </a:solidFill>
                <a:latin typeface="Tahoma"/>
                <a:cs typeface="Tahoma"/>
              </a:rPr>
              <a:t>"зкспериментов"</a:t>
            </a:r>
            <a:r>
              <a:rPr sz="26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275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26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225" dirty="0">
                <a:solidFill>
                  <a:srgbClr val="FFFFFF"/>
                </a:solidFill>
                <a:latin typeface="Tahoma"/>
                <a:cs typeface="Tahoma"/>
              </a:rPr>
              <a:t>психо- </a:t>
            </a:r>
            <a:r>
              <a:rPr sz="2600" spc="270" dirty="0">
                <a:solidFill>
                  <a:srgbClr val="FFFFFF"/>
                </a:solidFill>
                <a:latin typeface="Tahoma"/>
                <a:cs typeface="Tahoma"/>
              </a:rPr>
              <a:t>активными</a:t>
            </a:r>
            <a:r>
              <a:rPr sz="26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220" dirty="0">
                <a:solidFill>
                  <a:srgbClr val="FFFFFF"/>
                </a:solidFill>
                <a:latin typeface="Tahoma"/>
                <a:cs typeface="Tahoma"/>
              </a:rPr>
              <a:t>веществами.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62898" y="8968423"/>
            <a:ext cx="349030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spc="155" dirty="0" err="1" smtClean="0">
                <a:solidFill>
                  <a:srgbClr val="8FBEAB"/>
                </a:solidFill>
                <a:latin typeface="Tahoma"/>
                <a:cs typeface="Tahoma"/>
              </a:rPr>
              <a:t>Сельментаузен</a:t>
            </a:r>
            <a:r>
              <a:rPr sz="1800" b="1" spc="155" dirty="0" smtClean="0">
                <a:solidFill>
                  <a:srgbClr val="8FBEAB"/>
                </a:solidFill>
                <a:latin typeface="Tahoma"/>
                <a:cs typeface="Tahoma"/>
              </a:rPr>
              <a:t>,</a:t>
            </a:r>
            <a:r>
              <a:rPr sz="1800" b="1" spc="254" dirty="0" smtClean="0">
                <a:solidFill>
                  <a:srgbClr val="8FBEAB"/>
                </a:solidFill>
                <a:latin typeface="Tahoma"/>
                <a:cs typeface="Tahoma"/>
              </a:rPr>
              <a:t> </a:t>
            </a:r>
            <a:r>
              <a:rPr sz="1800" b="1" spc="155" dirty="0">
                <a:solidFill>
                  <a:srgbClr val="8FBEAB"/>
                </a:solidFill>
                <a:latin typeface="Tahoma"/>
                <a:cs typeface="Tahoma"/>
              </a:rPr>
              <a:t>СПТ</a:t>
            </a:r>
            <a:r>
              <a:rPr sz="1800" b="1" spc="260" dirty="0">
                <a:solidFill>
                  <a:srgbClr val="8FBEAB"/>
                </a:solidFill>
                <a:latin typeface="Tahoma"/>
                <a:cs typeface="Tahoma"/>
              </a:rPr>
              <a:t> </a:t>
            </a:r>
            <a:r>
              <a:rPr sz="1800" b="1" spc="-20" dirty="0" smtClean="0">
                <a:solidFill>
                  <a:srgbClr val="8FBEAB"/>
                </a:solidFill>
                <a:latin typeface="Tahoma"/>
                <a:cs typeface="Tahoma"/>
              </a:rPr>
              <a:t>202</a:t>
            </a:r>
            <a:r>
              <a:rPr lang="ru-RU" sz="1800" b="1" spc="-20" dirty="0" smtClean="0">
                <a:solidFill>
                  <a:srgbClr val="8FBEAB"/>
                </a:solidFill>
                <a:latin typeface="Tahoma"/>
                <a:cs typeface="Tahoma"/>
              </a:rPr>
              <a:t>4</a:t>
            </a:r>
            <a:endParaRPr sz="18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3091" y="1043308"/>
            <a:ext cx="10363200" cy="2962275"/>
          </a:xfrm>
          <a:prstGeom prst="rect">
            <a:avLst/>
          </a:prstGeom>
          <a:ln w="29227">
            <a:solidFill>
              <a:srgbClr val="8FBEAB"/>
            </a:solidFill>
          </a:ln>
        </p:spPr>
        <p:txBody>
          <a:bodyPr vert="horz" wrap="square" lIns="0" tIns="719455" rIns="0" bIns="0" rtlCol="0">
            <a:spAutoFit/>
          </a:bodyPr>
          <a:lstStyle/>
          <a:p>
            <a:pPr marR="533400" algn="ctr">
              <a:lnSpc>
                <a:spcPct val="100000"/>
              </a:lnSpc>
              <a:spcBef>
                <a:spcPts val="5665"/>
              </a:spcBef>
            </a:pPr>
            <a:r>
              <a:rPr sz="5400" b="1" spc="105" dirty="0">
                <a:solidFill>
                  <a:srgbClr val="8FBEAB"/>
                </a:solidFill>
                <a:latin typeface="Tahoma"/>
                <a:cs typeface="Tahoma"/>
              </a:rPr>
              <a:t>Задача</a:t>
            </a:r>
            <a:r>
              <a:rPr sz="5400" b="1" spc="45" dirty="0">
                <a:solidFill>
                  <a:srgbClr val="8FBEAB"/>
                </a:solidFill>
                <a:latin typeface="Tahoma"/>
                <a:cs typeface="Tahoma"/>
              </a:rPr>
              <a:t> </a:t>
            </a:r>
            <a:r>
              <a:rPr sz="5400" b="1" spc="204" dirty="0">
                <a:solidFill>
                  <a:srgbClr val="8FBEAB"/>
                </a:solidFill>
                <a:latin typeface="Tahoma"/>
                <a:cs typeface="Tahoma"/>
              </a:rPr>
              <a:t>тестирования</a:t>
            </a:r>
            <a:endParaRPr sz="5400">
              <a:latin typeface="Tahoma"/>
              <a:cs typeface="Tahoma"/>
            </a:endParaRPr>
          </a:p>
          <a:p>
            <a:pPr marR="533400" algn="ctr">
              <a:lnSpc>
                <a:spcPct val="100000"/>
              </a:lnSpc>
              <a:spcBef>
                <a:spcPts val="285"/>
              </a:spcBef>
            </a:pPr>
            <a:r>
              <a:rPr sz="5400" b="1" spc="-310" dirty="0">
                <a:solidFill>
                  <a:srgbClr val="8FBEAB"/>
                </a:solidFill>
                <a:latin typeface="Tahoma"/>
                <a:cs typeface="Tahoma"/>
              </a:rPr>
              <a:t>-</a:t>
            </a:r>
            <a:endParaRPr sz="54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40397" y="4476026"/>
            <a:ext cx="9133205" cy="3549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54200"/>
              </a:lnSpc>
              <a:spcBef>
                <a:spcPts val="95"/>
              </a:spcBef>
            </a:pPr>
            <a:r>
              <a:rPr sz="3000" spc="185" dirty="0">
                <a:solidFill>
                  <a:srgbClr val="03989D"/>
                </a:solidFill>
                <a:latin typeface="Tahoma"/>
                <a:cs typeface="Tahoma"/>
              </a:rPr>
              <a:t>выявить</a:t>
            </a:r>
            <a:r>
              <a:rPr sz="3000" spc="-10" dirty="0">
                <a:solidFill>
                  <a:srgbClr val="03989D"/>
                </a:solidFill>
                <a:latin typeface="Tahoma"/>
                <a:cs typeface="Tahoma"/>
              </a:rPr>
              <a:t> </a:t>
            </a:r>
            <a:r>
              <a:rPr sz="3000" spc="105" dirty="0">
                <a:solidFill>
                  <a:srgbClr val="03989D"/>
                </a:solidFill>
                <a:latin typeface="Tahoma"/>
                <a:cs typeface="Tahoma"/>
              </a:rPr>
              <a:t>у</a:t>
            </a:r>
            <a:r>
              <a:rPr sz="3000" spc="-5" dirty="0">
                <a:solidFill>
                  <a:srgbClr val="03989D"/>
                </a:solidFill>
                <a:latin typeface="Tahoma"/>
                <a:cs typeface="Tahoma"/>
              </a:rPr>
              <a:t> </a:t>
            </a:r>
            <a:r>
              <a:rPr sz="3000" spc="200" dirty="0">
                <a:solidFill>
                  <a:srgbClr val="03989D"/>
                </a:solidFill>
                <a:latin typeface="Tahoma"/>
                <a:cs typeface="Tahoma"/>
              </a:rPr>
              <a:t>детей</a:t>
            </a:r>
            <a:r>
              <a:rPr sz="3000" spc="-5" dirty="0">
                <a:solidFill>
                  <a:srgbClr val="03989D"/>
                </a:solidFill>
                <a:latin typeface="Tahoma"/>
                <a:cs typeface="Tahoma"/>
              </a:rPr>
              <a:t> </a:t>
            </a:r>
            <a:r>
              <a:rPr sz="3000" spc="229" dirty="0">
                <a:solidFill>
                  <a:srgbClr val="03989D"/>
                </a:solidFill>
                <a:latin typeface="Tahoma"/>
                <a:cs typeface="Tahoma"/>
              </a:rPr>
              <a:t>личностные</a:t>
            </a:r>
            <a:r>
              <a:rPr sz="3000" spc="-5" dirty="0">
                <a:solidFill>
                  <a:srgbClr val="03989D"/>
                </a:solidFill>
                <a:latin typeface="Tahoma"/>
                <a:cs typeface="Tahoma"/>
              </a:rPr>
              <a:t> </a:t>
            </a:r>
            <a:r>
              <a:rPr sz="3000" spc="180" dirty="0">
                <a:solidFill>
                  <a:srgbClr val="03989D"/>
                </a:solidFill>
                <a:latin typeface="Tahoma"/>
                <a:cs typeface="Tahoma"/>
              </a:rPr>
              <a:t>(поведенческие, </a:t>
            </a:r>
            <a:r>
              <a:rPr sz="3000" spc="225" dirty="0">
                <a:solidFill>
                  <a:srgbClr val="03989D"/>
                </a:solidFill>
                <a:latin typeface="Tahoma"/>
                <a:cs typeface="Tahoma"/>
              </a:rPr>
              <a:t>психологические)</a:t>
            </a:r>
            <a:r>
              <a:rPr sz="3000" spc="135" dirty="0">
                <a:solidFill>
                  <a:srgbClr val="03989D"/>
                </a:solidFill>
                <a:latin typeface="Tahoma"/>
                <a:cs typeface="Tahoma"/>
              </a:rPr>
              <a:t> </a:t>
            </a:r>
            <a:r>
              <a:rPr sz="3000" spc="220" dirty="0">
                <a:solidFill>
                  <a:srgbClr val="03989D"/>
                </a:solidFill>
                <a:latin typeface="Tahoma"/>
                <a:cs typeface="Tahoma"/>
              </a:rPr>
              <a:t>особенности,</a:t>
            </a:r>
            <a:r>
              <a:rPr sz="3000" spc="135" dirty="0">
                <a:solidFill>
                  <a:srgbClr val="03989D"/>
                </a:solidFill>
                <a:latin typeface="Tahoma"/>
                <a:cs typeface="Tahoma"/>
              </a:rPr>
              <a:t> </a:t>
            </a:r>
            <a:r>
              <a:rPr sz="3000" spc="220" dirty="0">
                <a:solidFill>
                  <a:srgbClr val="03989D"/>
                </a:solidFill>
                <a:latin typeface="Tahoma"/>
                <a:cs typeface="Tahoma"/>
              </a:rPr>
              <a:t>которые</a:t>
            </a:r>
            <a:r>
              <a:rPr sz="3000" spc="135" dirty="0">
                <a:solidFill>
                  <a:srgbClr val="03989D"/>
                </a:solidFill>
                <a:latin typeface="Tahoma"/>
                <a:cs typeface="Tahoma"/>
              </a:rPr>
              <a:t> </a:t>
            </a:r>
            <a:r>
              <a:rPr sz="3000" spc="340" dirty="0">
                <a:solidFill>
                  <a:srgbClr val="03989D"/>
                </a:solidFill>
                <a:latin typeface="Tahoma"/>
                <a:cs typeface="Tahoma"/>
              </a:rPr>
              <a:t>при </a:t>
            </a:r>
            <a:r>
              <a:rPr sz="3000" spc="260" dirty="0">
                <a:solidFill>
                  <a:srgbClr val="03989D"/>
                </a:solidFill>
                <a:latin typeface="Tahoma"/>
                <a:cs typeface="Tahoma"/>
              </a:rPr>
              <a:t>определенных</a:t>
            </a:r>
            <a:r>
              <a:rPr sz="3000" spc="150" dirty="0">
                <a:solidFill>
                  <a:srgbClr val="03989D"/>
                </a:solidFill>
                <a:latin typeface="Tahoma"/>
                <a:cs typeface="Tahoma"/>
              </a:rPr>
              <a:t>  </a:t>
            </a:r>
            <a:r>
              <a:rPr sz="3000" spc="170" dirty="0">
                <a:solidFill>
                  <a:srgbClr val="03989D"/>
                </a:solidFill>
                <a:latin typeface="Tahoma"/>
                <a:cs typeface="Tahoma"/>
              </a:rPr>
              <a:t>обстоятельствах</a:t>
            </a:r>
            <a:r>
              <a:rPr sz="3000" spc="150" dirty="0">
                <a:solidFill>
                  <a:srgbClr val="03989D"/>
                </a:solidFill>
                <a:latin typeface="Tahoma"/>
                <a:cs typeface="Tahoma"/>
              </a:rPr>
              <a:t>  </a:t>
            </a:r>
            <a:r>
              <a:rPr sz="3000" spc="185" dirty="0">
                <a:solidFill>
                  <a:srgbClr val="03989D"/>
                </a:solidFill>
                <a:latin typeface="Tahoma"/>
                <a:cs typeface="Tahoma"/>
              </a:rPr>
              <a:t>могут</a:t>
            </a:r>
            <a:r>
              <a:rPr sz="3000" spc="150" dirty="0">
                <a:solidFill>
                  <a:srgbClr val="03989D"/>
                </a:solidFill>
                <a:latin typeface="Tahoma"/>
                <a:cs typeface="Tahoma"/>
              </a:rPr>
              <a:t>  </a:t>
            </a:r>
            <a:r>
              <a:rPr sz="3000" spc="80" dirty="0">
                <a:solidFill>
                  <a:srgbClr val="03989D"/>
                </a:solidFill>
                <a:latin typeface="Tahoma"/>
                <a:cs typeface="Tahoma"/>
              </a:rPr>
              <a:t>стать </a:t>
            </a:r>
            <a:r>
              <a:rPr sz="3000" spc="185" dirty="0">
                <a:solidFill>
                  <a:srgbClr val="03989D"/>
                </a:solidFill>
                <a:latin typeface="Tahoma"/>
                <a:cs typeface="Tahoma"/>
              </a:rPr>
              <a:t>(или</a:t>
            </a:r>
            <a:r>
              <a:rPr sz="3000" spc="-30" dirty="0">
                <a:solidFill>
                  <a:srgbClr val="03989D"/>
                </a:solidFill>
                <a:latin typeface="Tahoma"/>
                <a:cs typeface="Tahoma"/>
              </a:rPr>
              <a:t> </a:t>
            </a:r>
            <a:r>
              <a:rPr sz="3000" spc="185" dirty="0">
                <a:solidFill>
                  <a:srgbClr val="03989D"/>
                </a:solidFill>
                <a:latin typeface="Tahoma"/>
                <a:cs typeface="Tahoma"/>
              </a:rPr>
              <a:t>уже</a:t>
            </a:r>
            <a:r>
              <a:rPr sz="3000" spc="-30" dirty="0">
                <a:solidFill>
                  <a:srgbClr val="03989D"/>
                </a:solidFill>
                <a:latin typeface="Tahoma"/>
                <a:cs typeface="Tahoma"/>
              </a:rPr>
              <a:t> </a:t>
            </a:r>
            <a:r>
              <a:rPr sz="3000" spc="125" dirty="0">
                <a:solidFill>
                  <a:srgbClr val="03989D"/>
                </a:solidFill>
                <a:latin typeface="Tahoma"/>
                <a:cs typeface="Tahoma"/>
              </a:rPr>
              <a:t>стали)</a:t>
            </a:r>
            <a:r>
              <a:rPr sz="3000" spc="-30" dirty="0">
                <a:solidFill>
                  <a:srgbClr val="03989D"/>
                </a:solidFill>
                <a:latin typeface="Tahoma"/>
                <a:cs typeface="Tahoma"/>
              </a:rPr>
              <a:t> </a:t>
            </a:r>
            <a:r>
              <a:rPr sz="3000" spc="290" dirty="0">
                <a:solidFill>
                  <a:srgbClr val="03989D"/>
                </a:solidFill>
                <a:latin typeface="Tahoma"/>
                <a:cs typeface="Tahoma"/>
              </a:rPr>
              <a:t>значимыми</a:t>
            </a:r>
            <a:r>
              <a:rPr sz="3000" spc="-30" dirty="0">
                <a:solidFill>
                  <a:srgbClr val="03989D"/>
                </a:solidFill>
                <a:latin typeface="Tahoma"/>
                <a:cs typeface="Tahoma"/>
              </a:rPr>
              <a:t> </a:t>
            </a:r>
            <a:r>
              <a:rPr sz="3000" spc="215" dirty="0">
                <a:solidFill>
                  <a:srgbClr val="03989D"/>
                </a:solidFill>
                <a:latin typeface="Tahoma"/>
                <a:cs typeface="Tahoma"/>
              </a:rPr>
              <a:t>факторами</a:t>
            </a:r>
            <a:r>
              <a:rPr sz="3000" spc="-30" dirty="0">
                <a:solidFill>
                  <a:srgbClr val="03989D"/>
                </a:solidFill>
                <a:latin typeface="Tahoma"/>
                <a:cs typeface="Tahoma"/>
              </a:rPr>
              <a:t> </a:t>
            </a:r>
            <a:r>
              <a:rPr sz="3000" spc="265" dirty="0">
                <a:solidFill>
                  <a:srgbClr val="03989D"/>
                </a:solidFill>
                <a:latin typeface="Tahoma"/>
                <a:cs typeface="Tahoma"/>
              </a:rPr>
              <a:t>риска </a:t>
            </a:r>
            <a:r>
              <a:rPr sz="3000" spc="254" dirty="0">
                <a:solidFill>
                  <a:srgbClr val="03989D"/>
                </a:solidFill>
                <a:latin typeface="Tahoma"/>
                <a:cs typeface="Tahoma"/>
              </a:rPr>
              <a:t>употребления</a:t>
            </a:r>
            <a:r>
              <a:rPr sz="3000" spc="-90" dirty="0">
                <a:solidFill>
                  <a:srgbClr val="03989D"/>
                </a:solidFill>
                <a:latin typeface="Tahoma"/>
                <a:cs typeface="Tahoma"/>
              </a:rPr>
              <a:t> </a:t>
            </a:r>
            <a:r>
              <a:rPr sz="3000" spc="210" dirty="0">
                <a:solidFill>
                  <a:srgbClr val="03989D"/>
                </a:solidFill>
                <a:latin typeface="Tahoma"/>
                <a:cs typeface="Tahoma"/>
              </a:rPr>
              <a:t>психоактивных</a:t>
            </a:r>
            <a:r>
              <a:rPr sz="3000" spc="-85" dirty="0">
                <a:solidFill>
                  <a:srgbClr val="03989D"/>
                </a:solidFill>
                <a:latin typeface="Tahoma"/>
                <a:cs typeface="Tahoma"/>
              </a:rPr>
              <a:t> </a:t>
            </a:r>
            <a:r>
              <a:rPr sz="3000" spc="140" dirty="0">
                <a:solidFill>
                  <a:srgbClr val="03989D"/>
                </a:solidFill>
                <a:latin typeface="Tahoma"/>
                <a:cs typeface="Tahoma"/>
              </a:rPr>
              <a:t>веществ.</a:t>
            </a:r>
            <a:endParaRPr sz="3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9923" y="386414"/>
            <a:ext cx="14083665" cy="2315210"/>
          </a:xfrm>
          <a:prstGeom prst="rect">
            <a:avLst/>
          </a:prstGeom>
          <a:solidFill>
            <a:srgbClr val="F7F7F2"/>
          </a:solidFill>
          <a:ln w="24731">
            <a:solidFill>
              <a:srgbClr val="8FBEAB"/>
            </a:solidFill>
          </a:ln>
        </p:spPr>
        <p:txBody>
          <a:bodyPr vert="horz" wrap="square" lIns="0" tIns="393065" rIns="0" bIns="0" rtlCol="0">
            <a:spAutoFit/>
          </a:bodyPr>
          <a:lstStyle/>
          <a:p>
            <a:pPr marL="1747520" marR="1343660" indent="-398145">
              <a:lnSpc>
                <a:spcPct val="104900"/>
              </a:lnSpc>
              <a:spcBef>
                <a:spcPts val="3095"/>
              </a:spcBef>
            </a:pPr>
            <a:r>
              <a:rPr sz="4550" spc="240" dirty="0"/>
              <a:t>Принципы</a:t>
            </a:r>
            <a:r>
              <a:rPr sz="4550" spc="55" dirty="0"/>
              <a:t> </a:t>
            </a:r>
            <a:r>
              <a:rPr sz="4550" spc="225" dirty="0"/>
              <a:t>проведения</a:t>
            </a:r>
            <a:r>
              <a:rPr sz="4550" spc="60" dirty="0"/>
              <a:t> </a:t>
            </a:r>
            <a:r>
              <a:rPr sz="4550" spc="155" dirty="0"/>
              <a:t>социально- </a:t>
            </a:r>
            <a:r>
              <a:rPr sz="4550" spc="195" dirty="0"/>
              <a:t>психологического</a:t>
            </a:r>
            <a:r>
              <a:rPr sz="4550" spc="85" dirty="0"/>
              <a:t> </a:t>
            </a:r>
            <a:r>
              <a:rPr sz="4550" spc="190" dirty="0"/>
              <a:t>тестирования</a:t>
            </a:r>
            <a:endParaRPr sz="4550"/>
          </a:p>
        </p:txBody>
      </p:sp>
      <p:sp>
        <p:nvSpPr>
          <p:cNvPr id="3" name="object 3"/>
          <p:cNvSpPr/>
          <p:nvPr/>
        </p:nvSpPr>
        <p:spPr>
          <a:xfrm>
            <a:off x="1028700" y="4053092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133349" y="266699"/>
                </a:moveTo>
                <a:lnTo>
                  <a:pt x="94640" y="260959"/>
                </a:lnTo>
                <a:lnTo>
                  <a:pt x="59264" y="244226"/>
                </a:lnTo>
                <a:lnTo>
                  <a:pt x="30267" y="217947"/>
                </a:lnTo>
                <a:lnTo>
                  <a:pt x="10150" y="184380"/>
                </a:lnTo>
                <a:lnTo>
                  <a:pt x="640" y="146420"/>
                </a:lnTo>
                <a:lnTo>
                  <a:pt x="0" y="133349"/>
                </a:lnTo>
                <a:lnTo>
                  <a:pt x="160" y="126798"/>
                </a:lnTo>
                <a:lnTo>
                  <a:pt x="7791" y="88432"/>
                </a:lnTo>
                <a:lnTo>
                  <a:pt x="26246" y="53906"/>
                </a:lnTo>
                <a:lnTo>
                  <a:pt x="53906" y="26246"/>
                </a:lnTo>
                <a:lnTo>
                  <a:pt x="88432" y="7791"/>
                </a:lnTo>
                <a:lnTo>
                  <a:pt x="126798" y="160"/>
                </a:lnTo>
                <a:lnTo>
                  <a:pt x="133349" y="0"/>
                </a:lnTo>
                <a:lnTo>
                  <a:pt x="139901" y="160"/>
                </a:lnTo>
                <a:lnTo>
                  <a:pt x="178267" y="7791"/>
                </a:lnTo>
                <a:lnTo>
                  <a:pt x="212793" y="26246"/>
                </a:lnTo>
                <a:lnTo>
                  <a:pt x="240453" y="53906"/>
                </a:lnTo>
                <a:lnTo>
                  <a:pt x="258908" y="88432"/>
                </a:lnTo>
                <a:lnTo>
                  <a:pt x="266539" y="126798"/>
                </a:lnTo>
                <a:lnTo>
                  <a:pt x="266699" y="133349"/>
                </a:lnTo>
                <a:lnTo>
                  <a:pt x="266539" y="139901"/>
                </a:lnTo>
                <a:lnTo>
                  <a:pt x="258908" y="178267"/>
                </a:lnTo>
                <a:lnTo>
                  <a:pt x="240453" y="212793"/>
                </a:lnTo>
                <a:lnTo>
                  <a:pt x="212793" y="240453"/>
                </a:lnTo>
                <a:lnTo>
                  <a:pt x="178267" y="258908"/>
                </a:lnTo>
                <a:lnTo>
                  <a:pt x="139901" y="266539"/>
                </a:lnTo>
                <a:lnTo>
                  <a:pt x="133349" y="266699"/>
                </a:lnTo>
                <a:close/>
              </a:path>
            </a:pathLst>
          </a:custGeom>
          <a:solidFill>
            <a:srgbClr val="FAFD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648649" y="4053092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133349" y="266699"/>
                </a:moveTo>
                <a:lnTo>
                  <a:pt x="94640" y="260959"/>
                </a:lnTo>
                <a:lnTo>
                  <a:pt x="59264" y="244226"/>
                </a:lnTo>
                <a:lnTo>
                  <a:pt x="30267" y="217947"/>
                </a:lnTo>
                <a:lnTo>
                  <a:pt x="10150" y="184380"/>
                </a:lnTo>
                <a:lnTo>
                  <a:pt x="640" y="146420"/>
                </a:lnTo>
                <a:lnTo>
                  <a:pt x="0" y="133349"/>
                </a:lnTo>
                <a:lnTo>
                  <a:pt x="160" y="126798"/>
                </a:lnTo>
                <a:lnTo>
                  <a:pt x="7791" y="88432"/>
                </a:lnTo>
                <a:lnTo>
                  <a:pt x="26246" y="53906"/>
                </a:lnTo>
                <a:lnTo>
                  <a:pt x="53906" y="26246"/>
                </a:lnTo>
                <a:lnTo>
                  <a:pt x="88432" y="7791"/>
                </a:lnTo>
                <a:lnTo>
                  <a:pt x="126798" y="160"/>
                </a:lnTo>
                <a:lnTo>
                  <a:pt x="133349" y="0"/>
                </a:lnTo>
                <a:lnTo>
                  <a:pt x="139901" y="160"/>
                </a:lnTo>
                <a:lnTo>
                  <a:pt x="178267" y="7791"/>
                </a:lnTo>
                <a:lnTo>
                  <a:pt x="212793" y="26246"/>
                </a:lnTo>
                <a:lnTo>
                  <a:pt x="240453" y="53906"/>
                </a:lnTo>
                <a:lnTo>
                  <a:pt x="258908" y="88432"/>
                </a:lnTo>
                <a:lnTo>
                  <a:pt x="266539" y="126798"/>
                </a:lnTo>
                <a:lnTo>
                  <a:pt x="266699" y="133349"/>
                </a:lnTo>
                <a:lnTo>
                  <a:pt x="266539" y="139901"/>
                </a:lnTo>
                <a:lnTo>
                  <a:pt x="258908" y="178267"/>
                </a:lnTo>
                <a:lnTo>
                  <a:pt x="240453" y="212793"/>
                </a:lnTo>
                <a:lnTo>
                  <a:pt x="212793" y="240453"/>
                </a:lnTo>
                <a:lnTo>
                  <a:pt x="178267" y="258908"/>
                </a:lnTo>
                <a:lnTo>
                  <a:pt x="139901" y="266539"/>
                </a:lnTo>
                <a:lnTo>
                  <a:pt x="133349" y="266699"/>
                </a:lnTo>
                <a:close/>
              </a:path>
            </a:pathLst>
          </a:custGeom>
          <a:solidFill>
            <a:srgbClr val="FAFD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277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85"/>
              </a:spcBef>
            </a:pPr>
            <a:r>
              <a:rPr spc="-340" dirty="0"/>
              <a:t>ДОБРОВОЛЬНОСТИ</a:t>
            </a:r>
          </a:p>
          <a:p>
            <a:pPr marL="12700" marR="5080">
              <a:lnSpc>
                <a:spcPct val="125000"/>
              </a:lnSpc>
              <a:spcBef>
                <a:spcPts val="675"/>
              </a:spcBef>
            </a:pPr>
            <a:r>
              <a:rPr sz="2400" spc="45" dirty="0"/>
              <a:t>обучающиеся</a:t>
            </a:r>
            <a:r>
              <a:rPr sz="2400" spc="-225" dirty="0"/>
              <a:t> </a:t>
            </a:r>
            <a:r>
              <a:rPr sz="2400" spc="-35" dirty="0"/>
              <a:t>от</a:t>
            </a:r>
            <a:r>
              <a:rPr sz="2400" spc="-225" dirty="0"/>
              <a:t> </a:t>
            </a:r>
            <a:r>
              <a:rPr sz="2400" spc="85" dirty="0">
                <a:latin typeface="Tahoma"/>
                <a:cs typeface="Tahoma"/>
              </a:rPr>
              <a:t>15</a:t>
            </a:r>
            <a:r>
              <a:rPr sz="2400" spc="-215" dirty="0">
                <a:latin typeface="Tahoma"/>
                <a:cs typeface="Tahoma"/>
              </a:rPr>
              <a:t> </a:t>
            </a:r>
            <a:r>
              <a:rPr sz="2400" spc="-10" dirty="0"/>
              <a:t>лет</a:t>
            </a:r>
            <a:r>
              <a:rPr sz="2400" spc="-225" dirty="0"/>
              <a:t> </a:t>
            </a:r>
            <a:r>
              <a:rPr sz="2400" dirty="0"/>
              <a:t>самостоятельно</a:t>
            </a:r>
            <a:r>
              <a:rPr sz="2400" dirty="0">
                <a:latin typeface="Tahoma"/>
                <a:cs typeface="Tahoma"/>
              </a:rPr>
              <a:t>,</a:t>
            </a:r>
            <a:r>
              <a:rPr sz="2400" spc="-210" dirty="0">
                <a:latin typeface="Tahoma"/>
                <a:cs typeface="Tahoma"/>
              </a:rPr>
              <a:t> </a:t>
            </a:r>
            <a:r>
              <a:rPr sz="2400" spc="-35" dirty="0"/>
              <a:t>от</a:t>
            </a:r>
            <a:r>
              <a:rPr sz="2400" spc="-225" dirty="0"/>
              <a:t> </a:t>
            </a:r>
            <a:r>
              <a:rPr sz="2400" spc="60" dirty="0">
                <a:latin typeface="Tahoma"/>
                <a:cs typeface="Tahoma"/>
              </a:rPr>
              <a:t>13 </a:t>
            </a:r>
            <a:r>
              <a:rPr sz="2400" spc="-125" dirty="0"/>
              <a:t>до</a:t>
            </a:r>
            <a:r>
              <a:rPr sz="2400" spc="-229" dirty="0"/>
              <a:t> </a:t>
            </a:r>
            <a:r>
              <a:rPr sz="2400" spc="85" dirty="0">
                <a:latin typeface="Tahoma"/>
                <a:cs typeface="Tahoma"/>
              </a:rPr>
              <a:t>15</a:t>
            </a:r>
            <a:r>
              <a:rPr sz="2400" spc="-215" dirty="0">
                <a:latin typeface="Tahoma"/>
                <a:cs typeface="Tahoma"/>
              </a:rPr>
              <a:t> </a:t>
            </a:r>
            <a:r>
              <a:rPr sz="2400" spc="-10" dirty="0"/>
              <a:t>лет</a:t>
            </a:r>
            <a:r>
              <a:rPr sz="2400" spc="-225" dirty="0"/>
              <a:t> </a:t>
            </a:r>
            <a:r>
              <a:rPr sz="2400" spc="-85" dirty="0"/>
              <a:t>их</a:t>
            </a:r>
            <a:r>
              <a:rPr sz="2400" spc="-225" dirty="0"/>
              <a:t> </a:t>
            </a:r>
            <a:r>
              <a:rPr sz="2400" spc="-30" dirty="0"/>
              <a:t>родители</a:t>
            </a:r>
            <a:r>
              <a:rPr sz="2400" spc="-225" dirty="0"/>
              <a:t> </a:t>
            </a:r>
            <a:r>
              <a:rPr sz="2400" spc="-10" dirty="0">
                <a:latin typeface="Tahoma"/>
                <a:cs typeface="Tahoma"/>
              </a:rPr>
              <a:t>(</a:t>
            </a:r>
            <a:r>
              <a:rPr sz="2400" spc="-10" dirty="0"/>
              <a:t>законные </a:t>
            </a:r>
            <a:r>
              <a:rPr sz="2400" spc="-25" dirty="0"/>
              <a:t>представители</a:t>
            </a:r>
            <a:r>
              <a:rPr sz="2400" spc="-25" dirty="0">
                <a:latin typeface="Tahoma"/>
                <a:cs typeface="Tahoma"/>
              </a:rPr>
              <a:t>)</a:t>
            </a:r>
            <a:r>
              <a:rPr sz="2400" spc="-160" dirty="0">
                <a:latin typeface="Tahoma"/>
                <a:cs typeface="Tahoma"/>
              </a:rPr>
              <a:t> </a:t>
            </a:r>
            <a:r>
              <a:rPr sz="2400" spc="-50" dirty="0"/>
              <a:t>дают</a:t>
            </a:r>
            <a:r>
              <a:rPr sz="2400" spc="-165" dirty="0"/>
              <a:t> </a:t>
            </a:r>
            <a:r>
              <a:rPr sz="2400" spc="-10" dirty="0"/>
              <a:t>информированное </a:t>
            </a:r>
            <a:r>
              <a:rPr sz="2400" dirty="0"/>
              <a:t>добровольное</a:t>
            </a:r>
            <a:r>
              <a:rPr sz="2400" spc="-160" dirty="0"/>
              <a:t> </a:t>
            </a:r>
            <a:r>
              <a:rPr sz="2400" spc="-30" dirty="0"/>
              <a:t>согласие</a:t>
            </a:r>
            <a:r>
              <a:rPr sz="2400" spc="-160" dirty="0"/>
              <a:t> </a:t>
            </a:r>
            <a:r>
              <a:rPr sz="2400" dirty="0"/>
              <a:t>на</a:t>
            </a:r>
            <a:r>
              <a:rPr sz="2400" spc="-160" dirty="0"/>
              <a:t> </a:t>
            </a:r>
            <a:r>
              <a:rPr sz="2400" spc="-30" dirty="0"/>
              <a:t>прохождение</a:t>
            </a:r>
            <a:r>
              <a:rPr sz="2400" spc="-160" dirty="0"/>
              <a:t> </a:t>
            </a:r>
            <a:r>
              <a:rPr sz="2400" spc="-25" dirty="0"/>
              <a:t>СПТ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400"/>
          </a:p>
          <a:p>
            <a:pPr>
              <a:lnSpc>
                <a:spcPct val="100000"/>
              </a:lnSpc>
              <a:spcBef>
                <a:spcPts val="2140"/>
              </a:spcBef>
            </a:pPr>
            <a:endParaRPr sz="2400"/>
          </a:p>
          <a:p>
            <a:pPr marL="12700">
              <a:lnSpc>
                <a:spcPct val="100000"/>
              </a:lnSpc>
            </a:pPr>
            <a:r>
              <a:rPr spc="-340" dirty="0"/>
              <a:t>НЕНАКАЗуЕМОСТИ</a:t>
            </a:r>
          </a:p>
          <a:p>
            <a:pPr marL="12700" marR="68580">
              <a:lnSpc>
                <a:spcPct val="125000"/>
              </a:lnSpc>
              <a:spcBef>
                <a:spcPts val="675"/>
              </a:spcBef>
            </a:pPr>
            <a:r>
              <a:rPr sz="2400" dirty="0"/>
              <a:t>результаты</a:t>
            </a:r>
            <a:r>
              <a:rPr sz="2400" spc="-105" dirty="0"/>
              <a:t> </a:t>
            </a:r>
            <a:r>
              <a:rPr sz="2400" spc="-110" dirty="0"/>
              <a:t>СПТ</a:t>
            </a:r>
            <a:r>
              <a:rPr sz="2400" spc="-100" dirty="0"/>
              <a:t> </a:t>
            </a:r>
            <a:r>
              <a:rPr sz="2400" dirty="0"/>
              <a:t>не</a:t>
            </a:r>
            <a:r>
              <a:rPr sz="2400" spc="-100" dirty="0"/>
              <a:t> </a:t>
            </a:r>
            <a:r>
              <a:rPr sz="2400" spc="55" dirty="0"/>
              <a:t>являются</a:t>
            </a:r>
            <a:r>
              <a:rPr sz="2400" spc="-105" dirty="0"/>
              <a:t> </a:t>
            </a:r>
            <a:r>
              <a:rPr sz="2400" dirty="0"/>
              <a:t>основанием</a:t>
            </a:r>
            <a:r>
              <a:rPr sz="2400" spc="-100" dirty="0"/>
              <a:t> </a:t>
            </a:r>
            <a:r>
              <a:rPr sz="2400" spc="-25" dirty="0"/>
              <a:t>для </a:t>
            </a:r>
            <a:r>
              <a:rPr sz="2400" dirty="0"/>
              <a:t>применения</a:t>
            </a:r>
            <a:r>
              <a:rPr sz="2400" spc="-25" dirty="0"/>
              <a:t> </a:t>
            </a:r>
            <a:r>
              <a:rPr sz="2400" dirty="0"/>
              <a:t>мер</a:t>
            </a:r>
            <a:r>
              <a:rPr sz="2400" spc="-20" dirty="0"/>
              <a:t> </a:t>
            </a:r>
            <a:r>
              <a:rPr sz="2400" spc="-10" dirty="0"/>
              <a:t>дисциплинарного наказания</a:t>
            </a:r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1028700" y="7724807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133349" y="266699"/>
                </a:moveTo>
                <a:lnTo>
                  <a:pt x="94640" y="260959"/>
                </a:lnTo>
                <a:lnTo>
                  <a:pt x="59264" y="244226"/>
                </a:lnTo>
                <a:lnTo>
                  <a:pt x="30267" y="217947"/>
                </a:lnTo>
                <a:lnTo>
                  <a:pt x="10150" y="184380"/>
                </a:lnTo>
                <a:lnTo>
                  <a:pt x="640" y="146420"/>
                </a:lnTo>
                <a:lnTo>
                  <a:pt x="0" y="133349"/>
                </a:lnTo>
                <a:lnTo>
                  <a:pt x="160" y="126798"/>
                </a:lnTo>
                <a:lnTo>
                  <a:pt x="7791" y="88432"/>
                </a:lnTo>
                <a:lnTo>
                  <a:pt x="26246" y="53906"/>
                </a:lnTo>
                <a:lnTo>
                  <a:pt x="53906" y="26246"/>
                </a:lnTo>
                <a:lnTo>
                  <a:pt x="88432" y="7791"/>
                </a:lnTo>
                <a:lnTo>
                  <a:pt x="126798" y="160"/>
                </a:lnTo>
                <a:lnTo>
                  <a:pt x="133349" y="0"/>
                </a:lnTo>
                <a:lnTo>
                  <a:pt x="139901" y="160"/>
                </a:lnTo>
                <a:lnTo>
                  <a:pt x="178267" y="7791"/>
                </a:lnTo>
                <a:lnTo>
                  <a:pt x="212793" y="26246"/>
                </a:lnTo>
                <a:lnTo>
                  <a:pt x="240453" y="53906"/>
                </a:lnTo>
                <a:lnTo>
                  <a:pt x="258908" y="88432"/>
                </a:lnTo>
                <a:lnTo>
                  <a:pt x="266539" y="126798"/>
                </a:lnTo>
                <a:lnTo>
                  <a:pt x="266699" y="133349"/>
                </a:lnTo>
                <a:lnTo>
                  <a:pt x="266539" y="139901"/>
                </a:lnTo>
                <a:lnTo>
                  <a:pt x="258908" y="178267"/>
                </a:lnTo>
                <a:lnTo>
                  <a:pt x="240453" y="212793"/>
                </a:lnTo>
                <a:lnTo>
                  <a:pt x="212793" y="240453"/>
                </a:lnTo>
                <a:lnTo>
                  <a:pt x="178267" y="258908"/>
                </a:lnTo>
                <a:lnTo>
                  <a:pt x="139901" y="266539"/>
                </a:lnTo>
                <a:lnTo>
                  <a:pt x="133349" y="266699"/>
                </a:lnTo>
                <a:close/>
              </a:path>
            </a:pathLst>
          </a:custGeom>
          <a:solidFill>
            <a:srgbClr val="FAFD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277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85"/>
              </a:spcBef>
            </a:pPr>
            <a:r>
              <a:rPr spc="-335" dirty="0"/>
              <a:t>КОНФИДЕНЦИАЛЬНОСТИ</a:t>
            </a:r>
          </a:p>
          <a:p>
            <a:pPr marL="12700" marR="5080">
              <a:lnSpc>
                <a:spcPct val="125000"/>
              </a:lnSpc>
              <a:spcBef>
                <a:spcPts val="675"/>
              </a:spcBef>
            </a:pPr>
            <a:r>
              <a:rPr sz="2400" dirty="0"/>
              <a:t>результаты</a:t>
            </a:r>
            <a:r>
              <a:rPr sz="2400" spc="-95" dirty="0"/>
              <a:t> </a:t>
            </a:r>
            <a:r>
              <a:rPr sz="2400" spc="-110" dirty="0"/>
              <a:t>СПТ</a:t>
            </a:r>
            <a:r>
              <a:rPr sz="2400" spc="-90" dirty="0"/>
              <a:t> </a:t>
            </a:r>
            <a:r>
              <a:rPr sz="2400" dirty="0"/>
              <a:t>сообщаются</a:t>
            </a:r>
            <a:r>
              <a:rPr sz="2400" spc="-90" dirty="0"/>
              <a:t> </a:t>
            </a:r>
            <a:r>
              <a:rPr sz="2400" dirty="0"/>
              <a:t>только</a:t>
            </a:r>
            <a:r>
              <a:rPr sz="2400" spc="-90" dirty="0"/>
              <a:t> </a:t>
            </a:r>
            <a:r>
              <a:rPr sz="2400" spc="40" dirty="0"/>
              <a:t>лично </a:t>
            </a:r>
            <a:r>
              <a:rPr sz="2400" dirty="0"/>
              <a:t>обучающемуся</a:t>
            </a:r>
            <a:r>
              <a:rPr sz="2400" dirty="0">
                <a:latin typeface="Tahoma"/>
                <a:cs typeface="Tahoma"/>
              </a:rPr>
              <a:t>,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dirty="0"/>
              <a:t>прошедшему</a:t>
            </a:r>
            <a:r>
              <a:rPr sz="2400" spc="-35" dirty="0"/>
              <a:t> </a:t>
            </a:r>
            <a:r>
              <a:rPr sz="2400" spc="-10" dirty="0"/>
              <a:t>тестирование</a:t>
            </a:r>
            <a:r>
              <a:rPr sz="2400" spc="-10" dirty="0">
                <a:latin typeface="Tahoma"/>
                <a:cs typeface="Tahoma"/>
              </a:rPr>
              <a:t>, </a:t>
            </a:r>
            <a:r>
              <a:rPr sz="2400" dirty="0"/>
              <a:t>или</a:t>
            </a:r>
            <a:r>
              <a:rPr sz="2400" spc="-160" dirty="0"/>
              <a:t> </a:t>
            </a:r>
            <a:r>
              <a:rPr sz="2400" spc="-10" dirty="0"/>
              <a:t>родителям</a:t>
            </a:r>
            <a:r>
              <a:rPr sz="2400" spc="-155" dirty="0"/>
              <a:t> </a:t>
            </a:r>
            <a:r>
              <a:rPr sz="2400" dirty="0">
                <a:latin typeface="Tahoma"/>
                <a:cs typeface="Tahoma"/>
              </a:rPr>
              <a:t>(</a:t>
            </a:r>
            <a:r>
              <a:rPr sz="2400" dirty="0"/>
              <a:t>законным</a:t>
            </a:r>
            <a:r>
              <a:rPr sz="2400" spc="-155" dirty="0"/>
              <a:t> </a:t>
            </a:r>
            <a:r>
              <a:rPr sz="2400" spc="-10" dirty="0"/>
              <a:t>представителям</a:t>
            </a:r>
            <a:r>
              <a:rPr sz="2400" spc="-10" dirty="0">
                <a:latin typeface="Tahoma"/>
                <a:cs typeface="Tahoma"/>
              </a:rPr>
              <a:t>), </a:t>
            </a:r>
            <a:r>
              <a:rPr sz="2400" dirty="0"/>
              <a:t>при</a:t>
            </a:r>
            <a:r>
              <a:rPr sz="2400" spc="-204" dirty="0"/>
              <a:t> </a:t>
            </a:r>
            <a:r>
              <a:rPr sz="2400" dirty="0"/>
              <a:t>условии</a:t>
            </a:r>
            <a:r>
              <a:rPr sz="2400" spc="-204" dirty="0"/>
              <a:t> </a:t>
            </a:r>
            <a:r>
              <a:rPr sz="2400" spc="-50" dirty="0"/>
              <a:t>его</a:t>
            </a:r>
            <a:r>
              <a:rPr sz="2400" spc="-200" dirty="0"/>
              <a:t> </a:t>
            </a:r>
            <a:r>
              <a:rPr sz="2400" spc="-10" dirty="0"/>
              <a:t>несовершеннолетия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400"/>
          </a:p>
          <a:p>
            <a:pPr>
              <a:lnSpc>
                <a:spcPct val="100000"/>
              </a:lnSpc>
              <a:spcBef>
                <a:spcPts val="2140"/>
              </a:spcBef>
            </a:pPr>
            <a:endParaRPr sz="2400"/>
          </a:p>
          <a:p>
            <a:pPr marL="12700">
              <a:lnSpc>
                <a:spcPct val="100000"/>
              </a:lnSpc>
            </a:pPr>
            <a:r>
              <a:rPr spc="-340" dirty="0"/>
              <a:t>ОКАЗАНИЕ</a:t>
            </a:r>
            <a:r>
              <a:rPr spc="265" dirty="0"/>
              <a:t> </a:t>
            </a:r>
            <a:r>
              <a:rPr spc="-530" dirty="0"/>
              <a:t>ПОМОЩИ</a:t>
            </a:r>
          </a:p>
          <a:p>
            <a:pPr marL="12700" marR="1151890">
              <a:lnSpc>
                <a:spcPct val="125000"/>
              </a:lnSpc>
              <a:spcBef>
                <a:spcPts val="675"/>
              </a:spcBef>
            </a:pPr>
            <a:r>
              <a:rPr sz="2400" spc="-20" dirty="0"/>
              <a:t>по</a:t>
            </a:r>
            <a:r>
              <a:rPr sz="2400" spc="-45" dirty="0"/>
              <a:t> </a:t>
            </a:r>
            <a:r>
              <a:rPr sz="2400" dirty="0"/>
              <a:t>результатам</a:t>
            </a:r>
            <a:r>
              <a:rPr sz="2400" spc="-45" dirty="0"/>
              <a:t> </a:t>
            </a:r>
            <a:r>
              <a:rPr sz="2400" dirty="0"/>
              <a:t>тестирования</a:t>
            </a:r>
            <a:r>
              <a:rPr sz="2400" spc="-45" dirty="0"/>
              <a:t> </a:t>
            </a:r>
            <a:r>
              <a:rPr sz="2400" spc="-10" dirty="0"/>
              <a:t>можно </a:t>
            </a:r>
            <a:r>
              <a:rPr sz="2400" dirty="0"/>
              <a:t>обратиться</a:t>
            </a:r>
            <a:r>
              <a:rPr sz="2400" spc="-45" dirty="0"/>
              <a:t> </a:t>
            </a:r>
            <a:r>
              <a:rPr sz="2400" dirty="0"/>
              <a:t>за</a:t>
            </a:r>
            <a:r>
              <a:rPr sz="2400" spc="-45" dirty="0"/>
              <a:t> </a:t>
            </a:r>
            <a:r>
              <a:rPr sz="2400" dirty="0"/>
              <a:t>оказанием</a:t>
            </a:r>
            <a:r>
              <a:rPr sz="2400" spc="-45" dirty="0"/>
              <a:t> </a:t>
            </a:r>
            <a:r>
              <a:rPr sz="2400" spc="-10" dirty="0"/>
              <a:t>помощи</a:t>
            </a:r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9648649" y="7724807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133349" y="266699"/>
                </a:moveTo>
                <a:lnTo>
                  <a:pt x="94640" y="260959"/>
                </a:lnTo>
                <a:lnTo>
                  <a:pt x="59264" y="244226"/>
                </a:lnTo>
                <a:lnTo>
                  <a:pt x="30267" y="217947"/>
                </a:lnTo>
                <a:lnTo>
                  <a:pt x="10150" y="184380"/>
                </a:lnTo>
                <a:lnTo>
                  <a:pt x="640" y="146420"/>
                </a:lnTo>
                <a:lnTo>
                  <a:pt x="0" y="133349"/>
                </a:lnTo>
                <a:lnTo>
                  <a:pt x="160" y="126798"/>
                </a:lnTo>
                <a:lnTo>
                  <a:pt x="7791" y="88432"/>
                </a:lnTo>
                <a:lnTo>
                  <a:pt x="26246" y="53906"/>
                </a:lnTo>
                <a:lnTo>
                  <a:pt x="53906" y="26246"/>
                </a:lnTo>
                <a:lnTo>
                  <a:pt x="88432" y="7791"/>
                </a:lnTo>
                <a:lnTo>
                  <a:pt x="126798" y="160"/>
                </a:lnTo>
                <a:lnTo>
                  <a:pt x="133349" y="0"/>
                </a:lnTo>
                <a:lnTo>
                  <a:pt x="139901" y="160"/>
                </a:lnTo>
                <a:lnTo>
                  <a:pt x="178267" y="7791"/>
                </a:lnTo>
                <a:lnTo>
                  <a:pt x="212793" y="26246"/>
                </a:lnTo>
                <a:lnTo>
                  <a:pt x="240453" y="53906"/>
                </a:lnTo>
                <a:lnTo>
                  <a:pt x="258908" y="88432"/>
                </a:lnTo>
                <a:lnTo>
                  <a:pt x="266539" y="126798"/>
                </a:lnTo>
                <a:lnTo>
                  <a:pt x="266699" y="133349"/>
                </a:lnTo>
                <a:lnTo>
                  <a:pt x="266539" y="139901"/>
                </a:lnTo>
                <a:lnTo>
                  <a:pt x="258908" y="178267"/>
                </a:lnTo>
                <a:lnTo>
                  <a:pt x="240453" y="212793"/>
                </a:lnTo>
                <a:lnTo>
                  <a:pt x="212793" y="240453"/>
                </a:lnTo>
                <a:lnTo>
                  <a:pt x="178267" y="258908"/>
                </a:lnTo>
                <a:lnTo>
                  <a:pt x="139901" y="266539"/>
                </a:lnTo>
                <a:lnTo>
                  <a:pt x="133349" y="266699"/>
                </a:lnTo>
                <a:close/>
              </a:path>
            </a:pathLst>
          </a:custGeom>
          <a:solidFill>
            <a:srgbClr val="FAFDF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7F7F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40664" y="2294896"/>
            <a:ext cx="6447335" cy="391477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487260"/>
            <a:ext cx="12248515" cy="7524750"/>
          </a:xfrm>
          <a:custGeom>
            <a:avLst/>
            <a:gdLst/>
            <a:ahLst/>
            <a:cxnLst/>
            <a:rect l="l" t="t" r="r" b="b"/>
            <a:pathLst>
              <a:path w="12248515" h="7524750">
                <a:moveTo>
                  <a:pt x="12247982" y="0"/>
                </a:moveTo>
                <a:lnTo>
                  <a:pt x="0" y="0"/>
                </a:lnTo>
                <a:lnTo>
                  <a:pt x="0" y="29210"/>
                </a:lnTo>
                <a:lnTo>
                  <a:pt x="12218187" y="29210"/>
                </a:lnTo>
                <a:lnTo>
                  <a:pt x="12218187" y="7495184"/>
                </a:lnTo>
                <a:lnTo>
                  <a:pt x="0" y="7495184"/>
                </a:lnTo>
                <a:lnTo>
                  <a:pt x="0" y="7524382"/>
                </a:lnTo>
                <a:lnTo>
                  <a:pt x="12247982" y="7524382"/>
                </a:lnTo>
                <a:lnTo>
                  <a:pt x="12247982" y="7495184"/>
                </a:lnTo>
                <a:lnTo>
                  <a:pt x="12247982" y="29210"/>
                </a:lnTo>
                <a:lnTo>
                  <a:pt x="12247982" y="0"/>
                </a:lnTo>
                <a:close/>
              </a:path>
            </a:pathLst>
          </a:custGeom>
          <a:solidFill>
            <a:srgbClr val="8FBE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58465" y="1313947"/>
            <a:ext cx="9264015" cy="1739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5000"/>
              </a:lnSpc>
              <a:spcBef>
                <a:spcPts val="100"/>
              </a:spcBef>
            </a:pPr>
            <a:r>
              <a:rPr sz="3000" dirty="0"/>
              <a:t>СПТ</a:t>
            </a:r>
            <a:r>
              <a:rPr sz="3000" spc="420" dirty="0"/>
              <a:t> </a:t>
            </a:r>
            <a:r>
              <a:rPr sz="3000" dirty="0">
                <a:solidFill>
                  <a:srgbClr val="03989D"/>
                </a:solidFill>
              </a:rPr>
              <a:t>не</a:t>
            </a:r>
            <a:r>
              <a:rPr sz="3000" spc="434" dirty="0">
                <a:solidFill>
                  <a:srgbClr val="03989D"/>
                </a:solidFill>
              </a:rPr>
              <a:t> </a:t>
            </a:r>
            <a:r>
              <a:rPr sz="3000" spc="-50" dirty="0">
                <a:solidFill>
                  <a:srgbClr val="03989D"/>
                </a:solidFill>
              </a:rPr>
              <a:t>выявляет</a:t>
            </a:r>
            <a:r>
              <a:rPr sz="3000" spc="430" dirty="0">
                <a:solidFill>
                  <a:srgbClr val="03989D"/>
                </a:solidFill>
              </a:rPr>
              <a:t> </a:t>
            </a:r>
            <a:r>
              <a:rPr sz="3000" spc="-10" dirty="0"/>
              <a:t>подростков,</a:t>
            </a:r>
            <a:r>
              <a:rPr sz="3000" spc="434" dirty="0"/>
              <a:t> </a:t>
            </a:r>
            <a:r>
              <a:rPr sz="3000" spc="-145" dirty="0"/>
              <a:t>употребляющих </a:t>
            </a:r>
            <a:r>
              <a:rPr sz="3000" dirty="0"/>
              <a:t>наркотики.</a:t>
            </a:r>
            <a:r>
              <a:rPr sz="3000" spc="-25" dirty="0"/>
              <a:t>  </a:t>
            </a:r>
            <a:r>
              <a:rPr sz="3000" dirty="0"/>
              <a:t>Оно</a:t>
            </a:r>
            <a:r>
              <a:rPr sz="3000" spc="-25" dirty="0"/>
              <a:t>  </a:t>
            </a:r>
            <a:r>
              <a:rPr sz="3000" dirty="0"/>
              <a:t>не</a:t>
            </a:r>
            <a:r>
              <a:rPr sz="3000" spc="-25" dirty="0"/>
              <a:t>  </a:t>
            </a:r>
            <a:r>
              <a:rPr sz="3000" dirty="0"/>
              <a:t>предполагает</a:t>
            </a:r>
            <a:r>
              <a:rPr sz="3000" spc="-25" dirty="0"/>
              <a:t>  </a:t>
            </a:r>
            <a:r>
              <a:rPr sz="3000" spc="-140" dirty="0"/>
              <a:t>постановки </a:t>
            </a:r>
            <a:r>
              <a:rPr sz="3000" spc="-175" dirty="0"/>
              <a:t>какого-</a:t>
            </a:r>
            <a:r>
              <a:rPr sz="3000" spc="-150" dirty="0"/>
              <a:t>либо</a:t>
            </a:r>
            <a:r>
              <a:rPr sz="3000" spc="-25" dirty="0"/>
              <a:t> </a:t>
            </a:r>
            <a:r>
              <a:rPr sz="3000" spc="-190" dirty="0"/>
              <a:t>диагноза</a:t>
            </a:r>
            <a:r>
              <a:rPr sz="3000" spc="-20" dirty="0"/>
              <a:t> </a:t>
            </a:r>
            <a:r>
              <a:rPr sz="3000" spc="-220" dirty="0"/>
              <a:t>вашему</a:t>
            </a:r>
            <a:r>
              <a:rPr sz="3000" spc="-20" dirty="0"/>
              <a:t> </a:t>
            </a:r>
            <a:r>
              <a:rPr sz="3000" spc="-10" dirty="0"/>
              <a:t>ребенку.</a:t>
            </a:r>
            <a:endParaRPr sz="3000"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1758465" y="3599947"/>
            <a:ext cx="9265285" cy="28982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5000"/>
              </a:lnSpc>
              <a:spcBef>
                <a:spcPts val="100"/>
              </a:spcBef>
            </a:pPr>
            <a:r>
              <a:rPr spc="-180" dirty="0"/>
              <a:t>Полученные</a:t>
            </a:r>
            <a:r>
              <a:rPr spc="630" dirty="0"/>
              <a:t> </a:t>
            </a:r>
            <a:r>
              <a:rPr spc="-165" dirty="0"/>
              <a:t>результаты</a:t>
            </a:r>
            <a:r>
              <a:rPr spc="630" dirty="0"/>
              <a:t> </a:t>
            </a:r>
            <a:r>
              <a:rPr spc="-150" dirty="0"/>
              <a:t>носят</a:t>
            </a:r>
            <a:r>
              <a:rPr spc="630" dirty="0"/>
              <a:t> </a:t>
            </a:r>
            <a:r>
              <a:rPr spc="-165" dirty="0"/>
              <a:t>прогностический,</a:t>
            </a:r>
            <a:r>
              <a:rPr spc="-229" dirty="0"/>
              <a:t> </a:t>
            </a:r>
            <a:r>
              <a:rPr spc="-170" dirty="0"/>
              <a:t>вероятностный</a:t>
            </a:r>
            <a:r>
              <a:rPr spc="-60" dirty="0"/>
              <a:t> </a:t>
            </a:r>
            <a:r>
              <a:rPr spc="-180" dirty="0"/>
              <a:t>характер.</a:t>
            </a:r>
            <a:r>
              <a:rPr spc="-60" dirty="0"/>
              <a:t> </a:t>
            </a:r>
            <a:r>
              <a:rPr spc="-105" dirty="0"/>
              <a:t>В</a:t>
            </a:r>
            <a:r>
              <a:rPr spc="-60" dirty="0"/>
              <a:t> </a:t>
            </a:r>
            <a:r>
              <a:rPr spc="-140" dirty="0"/>
              <a:t>обобщенном</a:t>
            </a:r>
            <a:r>
              <a:rPr spc="-60" dirty="0"/>
              <a:t> </a:t>
            </a:r>
            <a:r>
              <a:rPr spc="-175" dirty="0"/>
              <a:t>виде</a:t>
            </a:r>
            <a:r>
              <a:rPr spc="-60" dirty="0"/>
              <a:t> </a:t>
            </a:r>
            <a:r>
              <a:rPr spc="-180" dirty="0"/>
              <a:t>они</a:t>
            </a:r>
            <a:r>
              <a:rPr spc="-100" dirty="0"/>
              <a:t> </a:t>
            </a:r>
            <a:r>
              <a:rPr spc="-80" dirty="0"/>
              <a:t>будут</a:t>
            </a:r>
            <a:r>
              <a:rPr spc="5185" dirty="0"/>
              <a:t> </a:t>
            </a:r>
            <a:r>
              <a:rPr spc="-204" dirty="0"/>
              <a:t>использованы</a:t>
            </a:r>
            <a:r>
              <a:rPr spc="5185" dirty="0"/>
              <a:t> </a:t>
            </a:r>
            <a:r>
              <a:rPr spc="-195" dirty="0"/>
              <a:t>при</a:t>
            </a:r>
            <a:r>
              <a:rPr spc="5185" dirty="0"/>
              <a:t> </a:t>
            </a:r>
            <a:r>
              <a:rPr spc="-204" dirty="0"/>
              <a:t>планировании</a:t>
            </a:r>
            <a:r>
              <a:rPr spc="-100" dirty="0"/>
              <a:t> </a:t>
            </a:r>
            <a:r>
              <a:rPr spc="-180" dirty="0"/>
              <a:t>профилактической</a:t>
            </a:r>
            <a:r>
              <a:rPr spc="-15" dirty="0"/>
              <a:t> </a:t>
            </a:r>
            <a:r>
              <a:rPr spc="-160" dirty="0"/>
              <a:t>работы</a:t>
            </a:r>
            <a:r>
              <a:rPr spc="-15" dirty="0"/>
              <a:t> </a:t>
            </a:r>
            <a:r>
              <a:rPr spc="-210" dirty="0"/>
              <a:t>как</a:t>
            </a:r>
            <a:r>
              <a:rPr spc="-15" dirty="0"/>
              <a:t> </a:t>
            </a:r>
            <a:r>
              <a:rPr spc="-330" dirty="0"/>
              <a:t>в</a:t>
            </a:r>
            <a:r>
              <a:rPr spc="-15" dirty="0"/>
              <a:t> </a:t>
            </a:r>
            <a:r>
              <a:rPr spc="-175" dirty="0"/>
              <a:t>образовательной</a:t>
            </a:r>
            <a:r>
              <a:rPr spc="-100" dirty="0"/>
              <a:t> </a:t>
            </a:r>
            <a:r>
              <a:rPr spc="-195" dirty="0"/>
              <a:t>организации,</a:t>
            </a:r>
            <a:r>
              <a:rPr spc="2235" dirty="0"/>
              <a:t> </a:t>
            </a:r>
            <a:r>
              <a:rPr spc="-140" dirty="0"/>
              <a:t>где</a:t>
            </a:r>
            <a:r>
              <a:rPr spc="2235" dirty="0"/>
              <a:t> </a:t>
            </a:r>
            <a:r>
              <a:rPr spc="-165" dirty="0" err="1"/>
              <a:t>учится</a:t>
            </a:r>
            <a:r>
              <a:rPr spc="2235" dirty="0"/>
              <a:t> </a:t>
            </a:r>
            <a:r>
              <a:rPr spc="-170" dirty="0" err="1" smtClean="0"/>
              <a:t>ребенок</a:t>
            </a:r>
            <a:r>
              <a:rPr spc="-140" dirty="0" smtClean="0"/>
              <a:t>.</a:t>
            </a:r>
            <a:endParaRPr spc="-140" dirty="0"/>
          </a:p>
        </p:txBody>
      </p:sp>
      <p:sp>
        <p:nvSpPr>
          <p:cNvPr id="7" name="object 7"/>
          <p:cNvSpPr/>
          <p:nvPr/>
        </p:nvSpPr>
        <p:spPr>
          <a:xfrm>
            <a:off x="0" y="8490373"/>
            <a:ext cx="18288000" cy="1797050"/>
          </a:xfrm>
          <a:custGeom>
            <a:avLst/>
            <a:gdLst/>
            <a:ahLst/>
            <a:cxnLst/>
            <a:rect l="l" t="t" r="r" b="b"/>
            <a:pathLst>
              <a:path w="18288000" h="1797050">
                <a:moveTo>
                  <a:pt x="18287998" y="1796625"/>
                </a:moveTo>
                <a:lnTo>
                  <a:pt x="0" y="1796625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796625"/>
                </a:lnTo>
                <a:close/>
              </a:path>
            </a:pathLst>
          </a:custGeom>
          <a:solidFill>
            <a:srgbClr val="8FBE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16000" y="9177153"/>
            <a:ext cx="54610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spc="210" dirty="0" err="1" smtClean="0">
                <a:solidFill>
                  <a:srgbClr val="F7F7F2"/>
                </a:solidFill>
                <a:latin typeface="Tahoma"/>
                <a:cs typeface="Tahoma"/>
              </a:rPr>
              <a:t>Сельментаузен</a:t>
            </a:r>
            <a:r>
              <a:rPr sz="2400" b="1" spc="210" dirty="0" smtClean="0">
                <a:solidFill>
                  <a:srgbClr val="F7F7F2"/>
                </a:solidFill>
                <a:latin typeface="Tahoma"/>
                <a:cs typeface="Tahoma"/>
              </a:rPr>
              <a:t>,</a:t>
            </a:r>
            <a:r>
              <a:rPr sz="2400" b="1" spc="345" dirty="0" smtClean="0">
                <a:solidFill>
                  <a:srgbClr val="F7F7F2"/>
                </a:solidFill>
                <a:latin typeface="Tahoma"/>
                <a:cs typeface="Tahoma"/>
              </a:rPr>
              <a:t> </a:t>
            </a:r>
            <a:r>
              <a:rPr sz="2400" b="1" spc="204" dirty="0">
                <a:solidFill>
                  <a:srgbClr val="F7F7F2"/>
                </a:solidFill>
                <a:latin typeface="Tahoma"/>
                <a:cs typeface="Tahoma"/>
              </a:rPr>
              <a:t>СПТ</a:t>
            </a:r>
            <a:r>
              <a:rPr sz="2400" b="1" spc="350" dirty="0">
                <a:solidFill>
                  <a:srgbClr val="F7F7F2"/>
                </a:solidFill>
                <a:latin typeface="Tahoma"/>
                <a:cs typeface="Tahoma"/>
              </a:rPr>
              <a:t> </a:t>
            </a:r>
            <a:r>
              <a:rPr sz="2400" b="1" spc="-20" dirty="0" smtClean="0">
                <a:solidFill>
                  <a:srgbClr val="F7F7F2"/>
                </a:solidFill>
                <a:latin typeface="Tahoma"/>
                <a:cs typeface="Tahoma"/>
              </a:rPr>
              <a:t>202</a:t>
            </a:r>
            <a:r>
              <a:rPr lang="ru-RU" sz="2400" b="1" spc="-20" dirty="0" smtClean="0">
                <a:solidFill>
                  <a:srgbClr val="F7F7F2"/>
                </a:solidFill>
                <a:latin typeface="Tahoma"/>
                <a:cs typeface="Tahoma"/>
              </a:rPr>
              <a:t>4</a:t>
            </a:r>
            <a:endParaRPr sz="24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63065"/>
            <a:ext cx="10739755" cy="7963534"/>
          </a:xfrm>
          <a:custGeom>
            <a:avLst/>
            <a:gdLst/>
            <a:ahLst/>
            <a:cxnLst/>
            <a:rect l="l" t="t" r="r" b="b"/>
            <a:pathLst>
              <a:path w="10739755" h="7963534">
                <a:moveTo>
                  <a:pt x="10739145" y="0"/>
                </a:moveTo>
                <a:lnTo>
                  <a:pt x="0" y="0"/>
                </a:lnTo>
                <a:lnTo>
                  <a:pt x="0" y="29210"/>
                </a:lnTo>
                <a:lnTo>
                  <a:pt x="10709351" y="29210"/>
                </a:lnTo>
                <a:lnTo>
                  <a:pt x="10709351" y="7932826"/>
                </a:lnTo>
                <a:lnTo>
                  <a:pt x="0" y="7932826"/>
                </a:lnTo>
                <a:lnTo>
                  <a:pt x="0" y="7963319"/>
                </a:lnTo>
                <a:lnTo>
                  <a:pt x="10739145" y="7963319"/>
                </a:lnTo>
                <a:lnTo>
                  <a:pt x="10739145" y="7932826"/>
                </a:lnTo>
                <a:lnTo>
                  <a:pt x="10739145" y="29210"/>
                </a:lnTo>
                <a:lnTo>
                  <a:pt x="10739145" y="0"/>
                </a:lnTo>
                <a:close/>
              </a:path>
            </a:pathLst>
          </a:custGeom>
          <a:solidFill>
            <a:srgbClr val="F7F7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777701" y="0"/>
            <a:ext cx="6505575" cy="10287000"/>
          </a:xfrm>
          <a:custGeom>
            <a:avLst/>
            <a:gdLst/>
            <a:ahLst/>
            <a:cxnLst/>
            <a:rect l="l" t="t" r="r" b="b"/>
            <a:pathLst>
              <a:path w="6505575" h="10287000">
                <a:moveTo>
                  <a:pt x="6505573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6505573" y="0"/>
                </a:lnTo>
                <a:lnTo>
                  <a:pt x="6505573" y="10286999"/>
                </a:lnTo>
                <a:close/>
              </a:path>
            </a:pathLst>
          </a:custGeom>
          <a:solidFill>
            <a:srgbClr val="F7F7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16000" y="2067750"/>
            <a:ext cx="6852920" cy="172085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5080">
              <a:lnSpc>
                <a:spcPts val="4280"/>
              </a:lnSpc>
              <a:spcBef>
                <a:spcPts val="675"/>
              </a:spcBef>
            </a:pPr>
            <a:r>
              <a:rPr sz="4000" spc="220" dirty="0">
                <a:solidFill>
                  <a:srgbClr val="F7F7F2"/>
                </a:solidFill>
              </a:rPr>
              <a:t>В</a:t>
            </a:r>
            <a:r>
              <a:rPr sz="4000" spc="520" dirty="0">
                <a:solidFill>
                  <a:srgbClr val="F7F7F2"/>
                </a:solidFill>
              </a:rPr>
              <a:t> </a:t>
            </a:r>
            <a:r>
              <a:rPr sz="4000" spc="440" dirty="0">
                <a:solidFill>
                  <a:srgbClr val="F7F7F2"/>
                </a:solidFill>
              </a:rPr>
              <a:t>РОССИИ</a:t>
            </a:r>
            <a:r>
              <a:rPr sz="4000" spc="520" dirty="0">
                <a:solidFill>
                  <a:srgbClr val="F7F7F2"/>
                </a:solidFill>
              </a:rPr>
              <a:t> </a:t>
            </a:r>
            <a:r>
              <a:rPr sz="4000" spc="434" dirty="0">
                <a:solidFill>
                  <a:srgbClr val="F7F7F2"/>
                </a:solidFill>
              </a:rPr>
              <a:t>ЕЖЕГОДНО </a:t>
            </a:r>
            <a:r>
              <a:rPr sz="4000" spc="385" dirty="0">
                <a:solidFill>
                  <a:srgbClr val="F7F7F2"/>
                </a:solidFill>
              </a:rPr>
              <a:t>ГИБНЕТ</a:t>
            </a:r>
            <a:r>
              <a:rPr sz="4000" spc="445" dirty="0">
                <a:solidFill>
                  <a:srgbClr val="F7F7F2"/>
                </a:solidFill>
              </a:rPr>
              <a:t> </a:t>
            </a:r>
            <a:r>
              <a:rPr sz="4000" dirty="0">
                <a:solidFill>
                  <a:srgbClr val="F7F7F2"/>
                </a:solidFill>
              </a:rPr>
              <a:t>100</a:t>
            </a:r>
            <a:r>
              <a:rPr sz="4000" spc="450" dirty="0">
                <a:solidFill>
                  <a:srgbClr val="F7F7F2"/>
                </a:solidFill>
              </a:rPr>
              <a:t> </a:t>
            </a:r>
            <a:r>
              <a:rPr sz="4000" spc="350" dirty="0">
                <a:solidFill>
                  <a:srgbClr val="F7F7F2"/>
                </a:solidFill>
              </a:rPr>
              <a:t>ТЫСЯЧ</a:t>
            </a:r>
            <a:endParaRPr sz="4000"/>
          </a:p>
          <a:p>
            <a:pPr marL="12700">
              <a:lnSpc>
                <a:spcPts val="4215"/>
              </a:lnSpc>
            </a:pPr>
            <a:r>
              <a:rPr sz="4000" spc="455" dirty="0">
                <a:solidFill>
                  <a:srgbClr val="F7F7F2"/>
                </a:solidFill>
              </a:rPr>
              <a:t>МОЛОДЫХ</a:t>
            </a:r>
            <a:r>
              <a:rPr sz="4000" spc="530" dirty="0">
                <a:solidFill>
                  <a:srgbClr val="F7F7F2"/>
                </a:solidFill>
              </a:rPr>
              <a:t> </a:t>
            </a:r>
            <a:r>
              <a:rPr sz="4000" spc="340" dirty="0">
                <a:solidFill>
                  <a:srgbClr val="F7F7F2"/>
                </a:solidFill>
              </a:rPr>
              <a:t>ЛЮДЕЙ</a:t>
            </a:r>
            <a:r>
              <a:rPr sz="4000" spc="535" dirty="0">
                <a:solidFill>
                  <a:srgbClr val="F7F7F2"/>
                </a:solidFill>
              </a:rPr>
              <a:t> </a:t>
            </a:r>
            <a:r>
              <a:rPr sz="4000" spc="170" dirty="0">
                <a:solidFill>
                  <a:srgbClr val="F7F7F2"/>
                </a:solidFill>
              </a:rPr>
              <a:t>В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1016000" y="3696525"/>
            <a:ext cx="8502650" cy="443547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5080">
              <a:lnSpc>
                <a:spcPts val="4280"/>
              </a:lnSpc>
              <a:spcBef>
                <a:spcPts val="675"/>
              </a:spcBef>
            </a:pPr>
            <a:r>
              <a:rPr sz="4000" b="1" spc="465" dirty="0">
                <a:solidFill>
                  <a:srgbClr val="F7F7F2"/>
                </a:solidFill>
                <a:latin typeface="Tahoma"/>
                <a:cs typeface="Tahoma"/>
              </a:rPr>
              <a:t>ВОЗРАСТЕ</a:t>
            </a:r>
            <a:r>
              <a:rPr sz="4000" b="1" spc="520" dirty="0">
                <a:solidFill>
                  <a:srgbClr val="F7F7F2"/>
                </a:solidFill>
                <a:latin typeface="Tahoma"/>
                <a:cs typeface="Tahoma"/>
              </a:rPr>
              <a:t> </a:t>
            </a:r>
            <a:r>
              <a:rPr sz="4000" b="1" spc="320" dirty="0">
                <a:solidFill>
                  <a:srgbClr val="F7F7F2"/>
                </a:solidFill>
                <a:latin typeface="Tahoma"/>
                <a:cs typeface="Tahoma"/>
              </a:rPr>
              <a:t>ОТ</a:t>
            </a:r>
            <a:r>
              <a:rPr sz="4000" b="1" spc="520" dirty="0">
                <a:solidFill>
                  <a:srgbClr val="F7F7F2"/>
                </a:solidFill>
                <a:latin typeface="Tahoma"/>
                <a:cs typeface="Tahoma"/>
              </a:rPr>
              <a:t> </a:t>
            </a:r>
            <a:r>
              <a:rPr sz="4000" b="1" spc="-450" dirty="0">
                <a:solidFill>
                  <a:srgbClr val="F7F7F2"/>
                </a:solidFill>
                <a:latin typeface="Tahoma"/>
                <a:cs typeface="Tahoma"/>
              </a:rPr>
              <a:t>15</a:t>
            </a:r>
            <a:r>
              <a:rPr sz="4000" b="1" spc="525" dirty="0">
                <a:solidFill>
                  <a:srgbClr val="F7F7F2"/>
                </a:solidFill>
                <a:latin typeface="Tahoma"/>
                <a:cs typeface="Tahoma"/>
              </a:rPr>
              <a:t> </a:t>
            </a:r>
            <a:r>
              <a:rPr sz="4000" b="1" spc="395" dirty="0">
                <a:solidFill>
                  <a:srgbClr val="F7F7F2"/>
                </a:solidFill>
                <a:latin typeface="Tahoma"/>
                <a:cs typeface="Tahoma"/>
              </a:rPr>
              <a:t>ДО</a:t>
            </a:r>
            <a:r>
              <a:rPr sz="4000" b="1" spc="520" dirty="0">
                <a:solidFill>
                  <a:srgbClr val="F7F7F2"/>
                </a:solidFill>
                <a:latin typeface="Tahoma"/>
                <a:cs typeface="Tahoma"/>
              </a:rPr>
              <a:t> </a:t>
            </a:r>
            <a:r>
              <a:rPr sz="4000" b="1" spc="135" dirty="0">
                <a:solidFill>
                  <a:srgbClr val="F7F7F2"/>
                </a:solidFill>
                <a:latin typeface="Tahoma"/>
                <a:cs typeface="Tahoma"/>
              </a:rPr>
              <a:t>34</a:t>
            </a:r>
            <a:r>
              <a:rPr sz="4000" b="1" spc="525" dirty="0">
                <a:solidFill>
                  <a:srgbClr val="F7F7F2"/>
                </a:solidFill>
                <a:latin typeface="Tahoma"/>
                <a:cs typeface="Tahoma"/>
              </a:rPr>
              <a:t> </a:t>
            </a:r>
            <a:r>
              <a:rPr sz="4000" b="1" spc="235" dirty="0">
                <a:solidFill>
                  <a:srgbClr val="F7F7F2"/>
                </a:solidFill>
                <a:latin typeface="Tahoma"/>
                <a:cs typeface="Tahoma"/>
              </a:rPr>
              <a:t>ЛЕТ, </a:t>
            </a:r>
            <a:r>
              <a:rPr sz="4000" b="1" spc="175" dirty="0">
                <a:solidFill>
                  <a:srgbClr val="F7F7F2"/>
                </a:solidFill>
                <a:latin typeface="Tahoma"/>
                <a:cs typeface="Tahoma"/>
              </a:rPr>
              <a:t>70</a:t>
            </a:r>
            <a:r>
              <a:rPr sz="4000" b="1" spc="515" dirty="0">
                <a:solidFill>
                  <a:srgbClr val="F7F7F2"/>
                </a:solidFill>
                <a:latin typeface="Tahoma"/>
                <a:cs typeface="Tahoma"/>
              </a:rPr>
              <a:t> </a:t>
            </a:r>
            <a:r>
              <a:rPr sz="4000" b="1" spc="370" dirty="0">
                <a:solidFill>
                  <a:srgbClr val="F7F7F2"/>
                </a:solidFill>
                <a:latin typeface="Tahoma"/>
                <a:cs typeface="Tahoma"/>
              </a:rPr>
              <a:t>ТЫСЯЧ</a:t>
            </a:r>
            <a:r>
              <a:rPr sz="4000" b="1" spc="520" dirty="0">
                <a:solidFill>
                  <a:srgbClr val="F7F7F2"/>
                </a:solidFill>
                <a:latin typeface="Tahoma"/>
                <a:cs typeface="Tahoma"/>
              </a:rPr>
              <a:t> </a:t>
            </a:r>
            <a:r>
              <a:rPr sz="4000" b="1" spc="250" dirty="0">
                <a:solidFill>
                  <a:srgbClr val="F7F7F2"/>
                </a:solidFill>
                <a:latin typeface="Tahoma"/>
                <a:cs typeface="Tahoma"/>
              </a:rPr>
              <a:t>ИЗ</a:t>
            </a:r>
            <a:r>
              <a:rPr sz="4000" b="1" spc="520" dirty="0">
                <a:solidFill>
                  <a:srgbClr val="F7F7F2"/>
                </a:solidFill>
                <a:latin typeface="Tahoma"/>
                <a:cs typeface="Tahoma"/>
              </a:rPr>
              <a:t> </a:t>
            </a:r>
            <a:r>
              <a:rPr sz="4000" b="1" spc="340" dirty="0">
                <a:solidFill>
                  <a:srgbClr val="F7F7F2"/>
                </a:solidFill>
                <a:latin typeface="Tahoma"/>
                <a:cs typeface="Tahoma"/>
              </a:rPr>
              <a:t>НИХ</a:t>
            </a:r>
            <a:r>
              <a:rPr sz="4000" b="1" spc="520" dirty="0">
                <a:solidFill>
                  <a:srgbClr val="F7F7F2"/>
                </a:solidFill>
                <a:latin typeface="Tahoma"/>
                <a:cs typeface="Tahoma"/>
              </a:rPr>
              <a:t> </a:t>
            </a:r>
            <a:r>
              <a:rPr sz="4000" b="1" spc="390" dirty="0">
                <a:solidFill>
                  <a:srgbClr val="F7F7F2"/>
                </a:solidFill>
                <a:latin typeface="Tahoma"/>
                <a:cs typeface="Tahoma"/>
              </a:rPr>
              <a:t>УХОДЯТ </a:t>
            </a:r>
            <a:r>
              <a:rPr sz="4000" b="1" spc="250" dirty="0">
                <a:solidFill>
                  <a:srgbClr val="F7F7F2"/>
                </a:solidFill>
                <a:latin typeface="Tahoma"/>
                <a:cs typeface="Tahoma"/>
              </a:rPr>
              <a:t>ИЗ</a:t>
            </a:r>
            <a:r>
              <a:rPr sz="4000" b="1" spc="525" dirty="0">
                <a:solidFill>
                  <a:srgbClr val="F7F7F2"/>
                </a:solidFill>
                <a:latin typeface="Tahoma"/>
                <a:cs typeface="Tahoma"/>
              </a:rPr>
              <a:t> </a:t>
            </a:r>
            <a:r>
              <a:rPr sz="4000" b="1" spc="355" dirty="0">
                <a:solidFill>
                  <a:srgbClr val="F7F7F2"/>
                </a:solidFill>
                <a:latin typeface="Tahoma"/>
                <a:cs typeface="Tahoma"/>
              </a:rPr>
              <a:t>ЖИЗНИ</a:t>
            </a:r>
            <a:r>
              <a:rPr sz="4000" b="1" spc="525" dirty="0">
                <a:solidFill>
                  <a:srgbClr val="F7F7F2"/>
                </a:solidFill>
                <a:latin typeface="Tahoma"/>
                <a:cs typeface="Tahoma"/>
              </a:rPr>
              <a:t> </a:t>
            </a:r>
            <a:r>
              <a:rPr sz="4000" b="1" spc="365" dirty="0">
                <a:solidFill>
                  <a:srgbClr val="F7F7F2"/>
                </a:solidFill>
                <a:latin typeface="Tahoma"/>
                <a:cs typeface="Tahoma"/>
              </a:rPr>
              <a:t>ПО</a:t>
            </a:r>
            <a:r>
              <a:rPr sz="4000" b="1" spc="525" dirty="0">
                <a:solidFill>
                  <a:srgbClr val="F7F7F2"/>
                </a:solidFill>
                <a:latin typeface="Tahoma"/>
                <a:cs typeface="Tahoma"/>
              </a:rPr>
              <a:t> </a:t>
            </a:r>
            <a:r>
              <a:rPr sz="4000" b="1" spc="405" dirty="0">
                <a:solidFill>
                  <a:srgbClr val="F7F7F2"/>
                </a:solidFill>
                <a:latin typeface="Tahoma"/>
                <a:cs typeface="Tahoma"/>
              </a:rPr>
              <a:t>ПРИЧИНЕ</a:t>
            </a:r>
            <a:endParaRPr sz="4000">
              <a:latin typeface="Tahoma"/>
              <a:cs typeface="Tahoma"/>
            </a:endParaRPr>
          </a:p>
          <a:p>
            <a:pPr marL="12700">
              <a:lnSpc>
                <a:spcPts val="3945"/>
              </a:lnSpc>
            </a:pPr>
            <a:r>
              <a:rPr sz="4000" b="1" spc="470" dirty="0">
                <a:solidFill>
                  <a:srgbClr val="F7F7F2"/>
                </a:solidFill>
                <a:latin typeface="Tahoma"/>
                <a:cs typeface="Tahoma"/>
              </a:rPr>
              <a:t>ОТКАЗА</a:t>
            </a:r>
            <a:r>
              <a:rPr sz="4000" b="1" spc="535" dirty="0">
                <a:solidFill>
                  <a:srgbClr val="F7F7F2"/>
                </a:solidFill>
                <a:latin typeface="Tahoma"/>
                <a:cs typeface="Tahoma"/>
              </a:rPr>
              <a:t> </a:t>
            </a:r>
            <a:r>
              <a:rPr sz="4000" b="1" spc="420" dirty="0">
                <a:solidFill>
                  <a:srgbClr val="F7F7F2"/>
                </a:solidFill>
                <a:latin typeface="Tahoma"/>
                <a:cs typeface="Tahoma"/>
              </a:rPr>
              <a:t>ВНУТРЕННИХ</a:t>
            </a:r>
            <a:endParaRPr sz="4000">
              <a:latin typeface="Tahoma"/>
              <a:cs typeface="Tahoma"/>
            </a:endParaRPr>
          </a:p>
          <a:p>
            <a:pPr marL="12700" marR="836294">
              <a:lnSpc>
                <a:spcPts val="4280"/>
              </a:lnSpc>
              <a:spcBef>
                <a:spcPts val="315"/>
              </a:spcBef>
            </a:pPr>
            <a:r>
              <a:rPr sz="4000" b="1" spc="430" dirty="0">
                <a:solidFill>
                  <a:srgbClr val="F7F7F2"/>
                </a:solidFill>
                <a:latin typeface="Tahoma"/>
                <a:cs typeface="Tahoma"/>
              </a:rPr>
              <a:t>ОРГАНОВ,</a:t>
            </a:r>
            <a:r>
              <a:rPr sz="4000" b="1" spc="540" dirty="0">
                <a:solidFill>
                  <a:srgbClr val="F7F7F2"/>
                </a:solidFill>
                <a:latin typeface="Tahoma"/>
                <a:cs typeface="Tahoma"/>
              </a:rPr>
              <a:t> </a:t>
            </a:r>
            <a:r>
              <a:rPr sz="4000" b="1" spc="459" dirty="0">
                <a:solidFill>
                  <a:srgbClr val="F7F7F2"/>
                </a:solidFill>
                <a:latin typeface="Tahoma"/>
                <a:cs typeface="Tahoma"/>
              </a:rPr>
              <a:t>ВЫЗВАННОГО </a:t>
            </a:r>
            <a:r>
              <a:rPr sz="4000" b="1" spc="425" dirty="0">
                <a:solidFill>
                  <a:srgbClr val="F7F7F2"/>
                </a:solidFill>
                <a:latin typeface="Tahoma"/>
                <a:cs typeface="Tahoma"/>
              </a:rPr>
              <a:t>РЕГУЛЯРНЫМ</a:t>
            </a:r>
            <a:endParaRPr sz="4000">
              <a:latin typeface="Tahoma"/>
              <a:cs typeface="Tahoma"/>
            </a:endParaRPr>
          </a:p>
          <a:p>
            <a:pPr marL="12700">
              <a:lnSpc>
                <a:spcPts val="3950"/>
              </a:lnSpc>
            </a:pPr>
            <a:r>
              <a:rPr sz="4000" b="1" spc="440" dirty="0">
                <a:solidFill>
                  <a:srgbClr val="F7F7F2"/>
                </a:solidFill>
                <a:latin typeface="Tahoma"/>
                <a:cs typeface="Tahoma"/>
              </a:rPr>
              <a:t>УПОТРЕБЛЕНИЕМ</a:t>
            </a:r>
            <a:endParaRPr sz="4000">
              <a:latin typeface="Tahoma"/>
              <a:cs typeface="Tahoma"/>
            </a:endParaRPr>
          </a:p>
          <a:p>
            <a:pPr marL="12700">
              <a:lnSpc>
                <a:spcPts val="4535"/>
              </a:lnSpc>
            </a:pPr>
            <a:r>
              <a:rPr sz="4000" b="1" spc="455" dirty="0">
                <a:solidFill>
                  <a:srgbClr val="F7F7F2"/>
                </a:solidFill>
                <a:latin typeface="Tahoma"/>
                <a:cs typeface="Tahoma"/>
              </a:rPr>
              <a:t>НАРКОТИКОВ</a:t>
            </a:r>
            <a:endParaRPr sz="40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520183" y="2471628"/>
            <a:ext cx="5019040" cy="2120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5990" marR="922019" algn="ctr">
              <a:lnSpc>
                <a:spcPct val="100000"/>
              </a:lnSpc>
              <a:spcBef>
                <a:spcPts val="100"/>
              </a:spcBef>
            </a:pPr>
            <a:r>
              <a:rPr sz="4000" b="1" spc="400" dirty="0">
                <a:solidFill>
                  <a:srgbClr val="8FBEAB"/>
                </a:solidFill>
                <a:latin typeface="Corbel"/>
                <a:cs typeface="Corbel"/>
              </a:rPr>
              <a:t>Уважаемые </a:t>
            </a:r>
            <a:r>
              <a:rPr sz="4000" b="1" spc="405" dirty="0">
                <a:solidFill>
                  <a:srgbClr val="8FBEAB"/>
                </a:solidFill>
                <a:latin typeface="Corbel"/>
                <a:cs typeface="Corbel"/>
              </a:rPr>
              <a:t>родители!</a:t>
            </a:r>
            <a:endParaRPr sz="4000">
              <a:latin typeface="Corbel"/>
              <a:cs typeface="Corbel"/>
            </a:endParaRPr>
          </a:p>
          <a:p>
            <a:pPr algn="ctr">
              <a:lnSpc>
                <a:spcPct val="100000"/>
              </a:lnSpc>
              <a:spcBef>
                <a:spcPts val="3900"/>
              </a:spcBef>
            </a:pPr>
            <a:r>
              <a:rPr sz="2500" b="1" spc="-20" dirty="0">
                <a:solidFill>
                  <a:srgbClr val="1A3C2E"/>
                </a:solidFill>
                <a:latin typeface="Tahoma"/>
                <a:cs typeface="Tahoma"/>
              </a:rPr>
              <a:t>Мы</a:t>
            </a:r>
            <a:r>
              <a:rPr sz="2500" b="1" spc="-75" dirty="0">
                <a:solidFill>
                  <a:srgbClr val="1A3C2E"/>
                </a:solidFill>
                <a:latin typeface="Tahoma"/>
                <a:cs typeface="Tahoma"/>
              </a:rPr>
              <a:t> </a:t>
            </a:r>
            <a:r>
              <a:rPr sz="2500" b="1" spc="-155" dirty="0">
                <a:solidFill>
                  <a:srgbClr val="1A3C2E"/>
                </a:solidFill>
                <a:latin typeface="Tahoma"/>
                <a:cs typeface="Tahoma"/>
              </a:rPr>
              <a:t>предлагаем</a:t>
            </a:r>
            <a:r>
              <a:rPr sz="2500" b="1" spc="-55" dirty="0">
                <a:solidFill>
                  <a:srgbClr val="1A3C2E"/>
                </a:solidFill>
                <a:latin typeface="Tahoma"/>
                <a:cs typeface="Tahoma"/>
              </a:rPr>
              <a:t> </a:t>
            </a:r>
            <a:r>
              <a:rPr sz="2500" b="1" spc="-130" dirty="0">
                <a:solidFill>
                  <a:srgbClr val="1A3C2E"/>
                </a:solidFill>
                <a:latin typeface="Tahoma"/>
                <a:cs typeface="Tahoma"/>
              </a:rPr>
              <a:t>Вам</a:t>
            </a:r>
            <a:r>
              <a:rPr sz="2500" b="1" spc="-55" dirty="0">
                <a:solidFill>
                  <a:srgbClr val="1A3C2E"/>
                </a:solidFill>
                <a:latin typeface="Tahoma"/>
                <a:cs typeface="Tahoma"/>
              </a:rPr>
              <a:t> </a:t>
            </a:r>
            <a:r>
              <a:rPr sz="2500" b="1" spc="-140" dirty="0">
                <a:solidFill>
                  <a:srgbClr val="1A3C2E"/>
                </a:solidFill>
                <a:latin typeface="Tahoma"/>
                <a:cs typeface="Tahoma"/>
              </a:rPr>
              <a:t>включиться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520183" y="4662336"/>
            <a:ext cx="316674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50594" algn="l"/>
                <a:tab pos="2787015" algn="l"/>
              </a:tabLst>
            </a:pPr>
            <a:r>
              <a:rPr sz="2500" b="1" spc="-325" dirty="0">
                <a:solidFill>
                  <a:srgbClr val="1A3C2E"/>
                </a:solidFill>
                <a:latin typeface="Tahoma"/>
                <a:cs typeface="Tahoma"/>
              </a:rPr>
              <a:t>в</a:t>
            </a:r>
            <a:r>
              <a:rPr sz="2500" b="1" dirty="0">
                <a:solidFill>
                  <a:srgbClr val="1A3C2E"/>
                </a:solidFill>
                <a:latin typeface="Tahoma"/>
                <a:cs typeface="Tahoma"/>
              </a:rPr>
              <a:t>	</a:t>
            </a:r>
            <a:r>
              <a:rPr sz="2500" b="1" spc="-10" dirty="0">
                <a:solidFill>
                  <a:srgbClr val="1A3C2E"/>
                </a:solidFill>
                <a:latin typeface="Tahoma"/>
                <a:cs typeface="Tahoma"/>
              </a:rPr>
              <a:t>работу</a:t>
            </a:r>
            <a:r>
              <a:rPr sz="2500" b="1" dirty="0">
                <a:solidFill>
                  <a:srgbClr val="1A3C2E"/>
                </a:solidFill>
                <a:latin typeface="Tahoma"/>
                <a:cs typeface="Tahoma"/>
              </a:rPr>
              <a:t>	</a:t>
            </a:r>
            <a:r>
              <a:rPr sz="2500" b="1" spc="-105" dirty="0">
                <a:solidFill>
                  <a:srgbClr val="1A3C2E"/>
                </a:solidFill>
                <a:latin typeface="Tahoma"/>
                <a:cs typeface="Tahoma"/>
              </a:rPr>
              <a:t>по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520183" y="5138586"/>
            <a:ext cx="223393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150" dirty="0">
                <a:solidFill>
                  <a:srgbClr val="1A3C2E"/>
                </a:solidFill>
                <a:latin typeface="Tahoma"/>
                <a:cs typeface="Tahoma"/>
              </a:rPr>
              <a:t>профилактике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755151" y="4567049"/>
            <a:ext cx="1783714" cy="977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84530">
              <a:lnSpc>
                <a:spcPct val="125000"/>
              </a:lnSpc>
              <a:spcBef>
                <a:spcPts val="100"/>
              </a:spcBef>
            </a:pPr>
            <a:r>
              <a:rPr sz="2500" b="1" spc="-180" dirty="0">
                <a:solidFill>
                  <a:srgbClr val="1A3C2E"/>
                </a:solidFill>
                <a:latin typeface="Tahoma"/>
                <a:cs typeface="Tahoma"/>
              </a:rPr>
              <a:t>ранней вовлечения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520183" y="5519548"/>
            <a:ext cx="2409825" cy="977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  <a:tabLst>
                <a:tab pos="2211705" algn="l"/>
              </a:tabLst>
            </a:pPr>
            <a:r>
              <a:rPr sz="2500" b="1" spc="-10" dirty="0">
                <a:solidFill>
                  <a:srgbClr val="1A3C2E"/>
                </a:solidFill>
                <a:latin typeface="Tahoma"/>
                <a:cs typeface="Tahoma"/>
              </a:rPr>
              <a:t>подростков</a:t>
            </a:r>
            <a:r>
              <a:rPr sz="2500" b="1" dirty="0">
                <a:solidFill>
                  <a:srgbClr val="1A3C2E"/>
                </a:solidFill>
                <a:latin typeface="Tahoma"/>
                <a:cs typeface="Tahoma"/>
              </a:rPr>
              <a:t>	</a:t>
            </a:r>
            <a:r>
              <a:rPr sz="2500" b="1" spc="-204" dirty="0">
                <a:solidFill>
                  <a:srgbClr val="1A3C2E"/>
                </a:solidFill>
                <a:latin typeface="Tahoma"/>
                <a:cs typeface="Tahoma"/>
              </a:rPr>
              <a:t>и </a:t>
            </a:r>
            <a:r>
              <a:rPr sz="2500" b="1" spc="-45" dirty="0">
                <a:solidFill>
                  <a:srgbClr val="1A3C2E"/>
                </a:solidFill>
                <a:latin typeface="Tahoma"/>
                <a:cs typeface="Tahoma"/>
              </a:rPr>
              <a:t>употребление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121270" y="5519548"/>
            <a:ext cx="1842135" cy="977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6850">
              <a:lnSpc>
                <a:spcPct val="125000"/>
              </a:lnSpc>
              <a:spcBef>
                <a:spcPts val="100"/>
              </a:spcBef>
            </a:pPr>
            <a:r>
              <a:rPr sz="2500" b="1" spc="-110" dirty="0">
                <a:solidFill>
                  <a:srgbClr val="1A3C2E"/>
                </a:solidFill>
                <a:latin typeface="Tahoma"/>
                <a:cs typeface="Tahoma"/>
              </a:rPr>
              <a:t>молодежи </a:t>
            </a:r>
            <a:r>
              <a:rPr sz="2500" b="1" spc="-105" dirty="0">
                <a:solidFill>
                  <a:srgbClr val="1A3C2E"/>
                </a:solidFill>
                <a:latin typeface="Tahoma"/>
                <a:cs typeface="Tahoma"/>
              </a:rPr>
              <a:t>наркотиков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520183" y="6472047"/>
            <a:ext cx="2844800" cy="977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  <a:tabLst>
                <a:tab pos="1375410" algn="l"/>
                <a:tab pos="1798955" algn="l"/>
                <a:tab pos="2143125" algn="l"/>
              </a:tabLst>
            </a:pPr>
            <a:r>
              <a:rPr sz="2500" b="1" spc="-10" dirty="0">
                <a:solidFill>
                  <a:srgbClr val="1A3C2E"/>
                </a:solidFill>
                <a:latin typeface="Tahoma"/>
                <a:cs typeface="Tahoma"/>
              </a:rPr>
              <a:t>просим</a:t>
            </a:r>
            <a:r>
              <a:rPr sz="2500" b="1" dirty="0">
                <a:solidFill>
                  <a:srgbClr val="1A3C2E"/>
                </a:solidFill>
                <a:latin typeface="Tahoma"/>
                <a:cs typeface="Tahoma"/>
              </a:rPr>
              <a:t>	</a:t>
            </a:r>
            <a:r>
              <a:rPr sz="2500" b="1" spc="-25" dirty="0">
                <a:solidFill>
                  <a:srgbClr val="1A3C2E"/>
                </a:solidFill>
                <a:latin typeface="Tahoma"/>
                <a:cs typeface="Tahoma"/>
              </a:rPr>
              <a:t>Вас</a:t>
            </a:r>
            <a:r>
              <a:rPr sz="2500" b="1" dirty="0">
                <a:solidFill>
                  <a:srgbClr val="1A3C2E"/>
                </a:solidFill>
                <a:latin typeface="Tahoma"/>
                <a:cs typeface="Tahoma"/>
              </a:rPr>
              <a:t>	</a:t>
            </a:r>
            <a:r>
              <a:rPr sz="2500" b="1" spc="-125" dirty="0">
                <a:solidFill>
                  <a:srgbClr val="1A3C2E"/>
                </a:solidFill>
                <a:latin typeface="Tahoma"/>
                <a:cs typeface="Tahoma"/>
              </a:rPr>
              <a:t>дать </a:t>
            </a:r>
            <a:r>
              <a:rPr sz="2500" b="1" spc="-10" dirty="0">
                <a:solidFill>
                  <a:srgbClr val="1A3C2E"/>
                </a:solidFill>
                <a:latin typeface="Tahoma"/>
                <a:cs typeface="Tahoma"/>
              </a:rPr>
              <a:t>участие</a:t>
            </a:r>
            <a:r>
              <a:rPr sz="2500" b="1" dirty="0">
                <a:solidFill>
                  <a:srgbClr val="1A3C2E"/>
                </a:solidFill>
                <a:latin typeface="Tahoma"/>
                <a:cs typeface="Tahoma"/>
              </a:rPr>
              <a:t>		</a:t>
            </a:r>
            <a:r>
              <a:rPr sz="2500" b="1" spc="-85" dirty="0">
                <a:solidFill>
                  <a:srgbClr val="1A3C2E"/>
                </a:solidFill>
                <a:latin typeface="Tahoma"/>
                <a:cs typeface="Tahoma"/>
              </a:rPr>
              <a:t>ваших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577780" y="5519548"/>
            <a:ext cx="1964689" cy="1930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64030" marR="6985" indent="21590" algn="r">
              <a:lnSpc>
                <a:spcPct val="125000"/>
              </a:lnSpc>
              <a:spcBef>
                <a:spcPts val="100"/>
              </a:spcBef>
            </a:pPr>
            <a:r>
              <a:rPr sz="2500" b="1" spc="-325" dirty="0">
                <a:solidFill>
                  <a:srgbClr val="1A3C2E"/>
                </a:solidFill>
                <a:latin typeface="Tahoma"/>
                <a:cs typeface="Tahoma"/>
              </a:rPr>
              <a:t>в </a:t>
            </a:r>
            <a:r>
              <a:rPr sz="2500" b="1" spc="-210" dirty="0">
                <a:solidFill>
                  <a:srgbClr val="1A3C2E"/>
                </a:solidFill>
                <a:latin typeface="Tahoma"/>
                <a:cs typeface="Tahoma"/>
              </a:rPr>
              <a:t>и</a:t>
            </a:r>
            <a:endParaRPr sz="2500">
              <a:latin typeface="Tahoma"/>
              <a:cs typeface="Tahoma"/>
            </a:endParaRPr>
          </a:p>
          <a:p>
            <a:pPr marL="290195" marR="5080" indent="-278130" algn="r">
              <a:lnSpc>
                <a:spcPct val="125000"/>
              </a:lnSpc>
              <a:tabLst>
                <a:tab pos="1600200" algn="l"/>
                <a:tab pos="1791970" algn="l"/>
              </a:tabLst>
            </a:pPr>
            <a:r>
              <a:rPr sz="2500" b="1" spc="-10" dirty="0">
                <a:solidFill>
                  <a:srgbClr val="1A3C2E"/>
                </a:solidFill>
                <a:latin typeface="Tahoma"/>
                <a:cs typeface="Tahoma"/>
              </a:rPr>
              <a:t>согласие</a:t>
            </a:r>
            <a:r>
              <a:rPr sz="2500" b="1" dirty="0">
                <a:solidFill>
                  <a:srgbClr val="1A3C2E"/>
                </a:solidFill>
                <a:latin typeface="Tahoma"/>
                <a:cs typeface="Tahoma"/>
              </a:rPr>
              <a:t>	</a:t>
            </a:r>
            <a:r>
              <a:rPr sz="2500" b="1" spc="-204" dirty="0">
                <a:solidFill>
                  <a:srgbClr val="1A3C2E"/>
                </a:solidFill>
                <a:latin typeface="Tahoma"/>
                <a:cs typeface="Tahoma"/>
              </a:rPr>
              <a:t>на </a:t>
            </a:r>
            <a:r>
              <a:rPr sz="2500" b="1" spc="-10" dirty="0">
                <a:solidFill>
                  <a:srgbClr val="1A3C2E"/>
                </a:solidFill>
                <a:latin typeface="Tahoma"/>
                <a:cs typeface="Tahoma"/>
              </a:rPr>
              <a:t>детей</a:t>
            </a:r>
            <a:r>
              <a:rPr sz="2500" b="1" dirty="0">
                <a:solidFill>
                  <a:srgbClr val="1A3C2E"/>
                </a:solidFill>
                <a:latin typeface="Tahoma"/>
                <a:cs typeface="Tahoma"/>
              </a:rPr>
              <a:t>		</a:t>
            </a:r>
            <a:r>
              <a:rPr sz="2500" b="1" spc="-325" dirty="0">
                <a:solidFill>
                  <a:srgbClr val="1A3C2E"/>
                </a:solidFill>
                <a:latin typeface="Tahoma"/>
                <a:cs typeface="Tahoma"/>
              </a:rPr>
              <a:t>в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520183" y="7519836"/>
            <a:ext cx="220662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130" dirty="0">
                <a:solidFill>
                  <a:srgbClr val="1A3C2E"/>
                </a:solidFill>
                <a:latin typeface="Tahoma"/>
                <a:cs typeface="Tahoma"/>
              </a:rPr>
              <a:t>тестировании.</a:t>
            </a:r>
            <a:endParaRPr sz="25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7F7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56250"/>
            <a:ext cx="18288000" cy="2047875"/>
          </a:xfrm>
          <a:custGeom>
            <a:avLst/>
            <a:gdLst/>
            <a:ahLst/>
            <a:cxnLst/>
            <a:rect l="l" t="t" r="r" b="b"/>
            <a:pathLst>
              <a:path w="18288000" h="2047875">
                <a:moveTo>
                  <a:pt x="0" y="2047874"/>
                </a:moveTo>
                <a:lnTo>
                  <a:pt x="0" y="0"/>
                </a:lnTo>
                <a:lnTo>
                  <a:pt x="18287999" y="0"/>
                </a:lnTo>
                <a:lnTo>
                  <a:pt x="18287999" y="2047874"/>
                </a:lnTo>
                <a:lnTo>
                  <a:pt x="0" y="2047874"/>
                </a:lnTo>
                <a:close/>
              </a:path>
            </a:pathLst>
          </a:custGeom>
          <a:solidFill>
            <a:srgbClr val="8FBEAB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409" dirty="0"/>
              <a:t>КАК</a:t>
            </a:r>
            <a:r>
              <a:rPr spc="275" dirty="0"/>
              <a:t> </a:t>
            </a:r>
            <a:r>
              <a:rPr spc="409" dirty="0"/>
              <a:t>УБЕРЕЧЬ</a:t>
            </a:r>
            <a:r>
              <a:rPr spc="280" dirty="0"/>
              <a:t> </a:t>
            </a:r>
            <a:r>
              <a:rPr spc="380" dirty="0"/>
              <a:t>ДЕТЕЙ</a:t>
            </a:r>
            <a:r>
              <a:rPr spc="280" dirty="0"/>
              <a:t> </a:t>
            </a:r>
            <a:r>
              <a:rPr spc="320" dirty="0"/>
              <a:t>ОТ</a:t>
            </a:r>
            <a:r>
              <a:rPr spc="275" dirty="0"/>
              <a:t> </a:t>
            </a:r>
            <a:r>
              <a:rPr spc="375" dirty="0"/>
              <a:t>ЭТОГО</a:t>
            </a:r>
            <a:r>
              <a:rPr spc="280" dirty="0"/>
              <a:t> </a:t>
            </a:r>
            <a:r>
              <a:rPr spc="330" dirty="0"/>
              <a:t>ЗЛА?</a:t>
            </a:r>
          </a:p>
        </p:txBody>
      </p:sp>
      <p:sp>
        <p:nvSpPr>
          <p:cNvPr id="5" name="object 5"/>
          <p:cNvSpPr/>
          <p:nvPr/>
        </p:nvSpPr>
        <p:spPr>
          <a:xfrm>
            <a:off x="5278653" y="3730446"/>
            <a:ext cx="3571875" cy="5524500"/>
          </a:xfrm>
          <a:custGeom>
            <a:avLst/>
            <a:gdLst/>
            <a:ahLst/>
            <a:cxnLst/>
            <a:rect l="l" t="t" r="r" b="b"/>
            <a:pathLst>
              <a:path w="3571875" h="5524500">
                <a:moveTo>
                  <a:pt x="3571811" y="0"/>
                </a:moveTo>
                <a:lnTo>
                  <a:pt x="0" y="0"/>
                </a:lnTo>
                <a:lnTo>
                  <a:pt x="0" y="29197"/>
                </a:lnTo>
                <a:lnTo>
                  <a:pt x="0" y="5495061"/>
                </a:lnTo>
                <a:lnTo>
                  <a:pt x="0" y="5524258"/>
                </a:lnTo>
                <a:lnTo>
                  <a:pt x="3571811" y="5524258"/>
                </a:lnTo>
                <a:lnTo>
                  <a:pt x="3571811" y="5495061"/>
                </a:lnTo>
                <a:lnTo>
                  <a:pt x="29210" y="5495061"/>
                </a:lnTo>
                <a:lnTo>
                  <a:pt x="29210" y="29197"/>
                </a:lnTo>
                <a:lnTo>
                  <a:pt x="3541979" y="29197"/>
                </a:lnTo>
                <a:lnTo>
                  <a:pt x="3541979" y="5494693"/>
                </a:lnTo>
                <a:lnTo>
                  <a:pt x="3571811" y="5494693"/>
                </a:lnTo>
                <a:lnTo>
                  <a:pt x="3571811" y="29197"/>
                </a:lnTo>
                <a:lnTo>
                  <a:pt x="3571811" y="0"/>
                </a:lnTo>
                <a:close/>
              </a:path>
            </a:pathLst>
          </a:custGeom>
          <a:solidFill>
            <a:srgbClr val="8FBE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41643" y="3730436"/>
            <a:ext cx="3562350" cy="5524500"/>
          </a:xfrm>
          <a:custGeom>
            <a:avLst/>
            <a:gdLst/>
            <a:ahLst/>
            <a:cxnLst/>
            <a:rect l="l" t="t" r="r" b="b"/>
            <a:pathLst>
              <a:path w="3562350" h="5524500">
                <a:moveTo>
                  <a:pt x="3562349" y="5524499"/>
                </a:moveTo>
                <a:lnTo>
                  <a:pt x="0" y="5524499"/>
                </a:lnTo>
                <a:lnTo>
                  <a:pt x="0" y="0"/>
                </a:lnTo>
                <a:lnTo>
                  <a:pt x="3562349" y="0"/>
                </a:lnTo>
                <a:lnTo>
                  <a:pt x="3562349" y="5524499"/>
                </a:lnTo>
                <a:close/>
              </a:path>
            </a:pathLst>
          </a:custGeom>
          <a:solidFill>
            <a:srgbClr val="8FBE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545794" y="3730446"/>
            <a:ext cx="3571875" cy="5525135"/>
          </a:xfrm>
          <a:custGeom>
            <a:avLst/>
            <a:gdLst/>
            <a:ahLst/>
            <a:cxnLst/>
            <a:rect l="l" t="t" r="r" b="b"/>
            <a:pathLst>
              <a:path w="3571875" h="5525134">
                <a:moveTo>
                  <a:pt x="3571798" y="0"/>
                </a:moveTo>
                <a:lnTo>
                  <a:pt x="3541966" y="0"/>
                </a:lnTo>
                <a:lnTo>
                  <a:pt x="3541966" y="29197"/>
                </a:lnTo>
                <a:lnTo>
                  <a:pt x="3541966" y="5494388"/>
                </a:lnTo>
                <a:lnTo>
                  <a:pt x="29210" y="5494388"/>
                </a:lnTo>
                <a:lnTo>
                  <a:pt x="29210" y="29197"/>
                </a:lnTo>
                <a:lnTo>
                  <a:pt x="3541966" y="29197"/>
                </a:lnTo>
                <a:lnTo>
                  <a:pt x="3541966" y="0"/>
                </a:lnTo>
                <a:lnTo>
                  <a:pt x="0" y="0"/>
                </a:lnTo>
                <a:lnTo>
                  <a:pt x="0" y="29197"/>
                </a:lnTo>
                <a:lnTo>
                  <a:pt x="0" y="5494388"/>
                </a:lnTo>
                <a:lnTo>
                  <a:pt x="0" y="5524855"/>
                </a:lnTo>
                <a:lnTo>
                  <a:pt x="3571798" y="5524855"/>
                </a:lnTo>
                <a:lnTo>
                  <a:pt x="3571798" y="5494680"/>
                </a:lnTo>
                <a:lnTo>
                  <a:pt x="3571798" y="5494388"/>
                </a:lnTo>
                <a:lnTo>
                  <a:pt x="3571798" y="29197"/>
                </a:lnTo>
                <a:lnTo>
                  <a:pt x="3571798" y="0"/>
                </a:lnTo>
                <a:close/>
              </a:path>
            </a:pathLst>
          </a:custGeom>
          <a:solidFill>
            <a:srgbClr val="8FBE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998752" y="4264788"/>
            <a:ext cx="2140585" cy="1073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190500">
              <a:lnSpc>
                <a:spcPct val="125000"/>
              </a:lnSpc>
              <a:spcBef>
                <a:spcPts val="100"/>
              </a:spcBef>
            </a:pPr>
            <a:r>
              <a:rPr sz="2750" b="1" spc="355" dirty="0">
                <a:solidFill>
                  <a:srgbClr val="8FBEAB"/>
                </a:solidFill>
                <a:latin typeface="Tahoma"/>
                <a:cs typeface="Tahoma"/>
              </a:rPr>
              <a:t>УМЕЙТЕ </a:t>
            </a:r>
            <a:r>
              <a:rPr sz="2750" b="1" spc="335" dirty="0">
                <a:solidFill>
                  <a:srgbClr val="8FBEAB"/>
                </a:solidFill>
                <a:latin typeface="Tahoma"/>
                <a:cs typeface="Tahoma"/>
              </a:rPr>
              <a:t>СЛУШАТЬ</a:t>
            </a:r>
            <a:endParaRPr sz="275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67748" y="5840326"/>
            <a:ext cx="2799715" cy="19113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just">
              <a:lnSpc>
                <a:spcPct val="125000"/>
              </a:lnSpc>
              <a:spcBef>
                <a:spcPts val="95"/>
              </a:spcBef>
            </a:pPr>
            <a:r>
              <a:rPr sz="1650" dirty="0">
                <a:solidFill>
                  <a:srgbClr val="8FBEAB"/>
                </a:solidFill>
                <a:latin typeface="Lucida Sans Unicode"/>
                <a:cs typeface="Lucida Sans Unicode"/>
              </a:rPr>
              <a:t>Поймите</a:t>
            </a:r>
            <a:r>
              <a:rPr sz="1650" dirty="0">
                <a:solidFill>
                  <a:srgbClr val="8FBEAB"/>
                </a:solidFill>
                <a:latin typeface="Tahoma"/>
                <a:cs typeface="Tahoma"/>
              </a:rPr>
              <a:t>,</a:t>
            </a:r>
            <a:r>
              <a:rPr sz="1650" spc="320" dirty="0">
                <a:solidFill>
                  <a:srgbClr val="8FBEAB"/>
                </a:solidFill>
                <a:latin typeface="Tahoma"/>
                <a:cs typeface="Tahoma"/>
              </a:rPr>
              <a:t> </a:t>
            </a:r>
            <a:r>
              <a:rPr sz="1650" spc="85" dirty="0">
                <a:solidFill>
                  <a:srgbClr val="8FBEAB"/>
                </a:solidFill>
                <a:latin typeface="Lucida Sans Unicode"/>
                <a:cs typeface="Lucida Sans Unicode"/>
              </a:rPr>
              <a:t>чем</a:t>
            </a:r>
            <a:r>
              <a:rPr sz="1650" spc="320" dirty="0">
                <a:solidFill>
                  <a:srgbClr val="8FBEAB"/>
                </a:solidFill>
                <a:latin typeface="Lucida Sans Unicode"/>
                <a:cs typeface="Lucida Sans Unicode"/>
              </a:rPr>
              <a:t> </a:t>
            </a:r>
            <a:r>
              <a:rPr sz="1650" dirty="0">
                <a:solidFill>
                  <a:srgbClr val="8FBEAB"/>
                </a:solidFill>
                <a:latin typeface="Lucida Sans Unicode"/>
                <a:cs typeface="Lucida Sans Unicode"/>
              </a:rPr>
              <a:t>живет</a:t>
            </a:r>
            <a:r>
              <a:rPr sz="1650" spc="320" dirty="0">
                <a:solidFill>
                  <a:srgbClr val="8FBEAB"/>
                </a:solidFill>
                <a:latin typeface="Lucida Sans Unicode"/>
                <a:cs typeface="Lucida Sans Unicode"/>
              </a:rPr>
              <a:t> </a:t>
            </a:r>
            <a:r>
              <a:rPr sz="1650" spc="55" dirty="0">
                <a:solidFill>
                  <a:srgbClr val="8FBEAB"/>
                </a:solidFill>
                <a:latin typeface="Lucida Sans Unicode"/>
                <a:cs typeface="Lucida Sans Unicode"/>
              </a:rPr>
              <a:t>ваш </a:t>
            </a:r>
            <a:r>
              <a:rPr sz="1650" dirty="0">
                <a:solidFill>
                  <a:srgbClr val="8FBEAB"/>
                </a:solidFill>
                <a:latin typeface="Lucida Sans Unicode"/>
                <a:cs typeface="Lucida Sans Unicode"/>
              </a:rPr>
              <a:t>ребенок</a:t>
            </a:r>
            <a:r>
              <a:rPr sz="1650" dirty="0">
                <a:solidFill>
                  <a:srgbClr val="8FBEAB"/>
                </a:solidFill>
                <a:latin typeface="Tahoma"/>
                <a:cs typeface="Tahoma"/>
              </a:rPr>
              <a:t>,</a:t>
            </a:r>
            <a:r>
              <a:rPr sz="1650" spc="480" dirty="0">
                <a:solidFill>
                  <a:srgbClr val="8FBEAB"/>
                </a:solidFill>
                <a:latin typeface="Tahoma"/>
                <a:cs typeface="Tahoma"/>
              </a:rPr>
              <a:t>   </a:t>
            </a:r>
            <a:r>
              <a:rPr sz="1650" dirty="0">
                <a:solidFill>
                  <a:srgbClr val="8FBEAB"/>
                </a:solidFill>
                <a:latin typeface="Lucida Sans Unicode"/>
                <a:cs typeface="Lucida Sans Unicode"/>
              </a:rPr>
              <a:t>каковы</a:t>
            </a:r>
            <a:r>
              <a:rPr sz="1650" spc="484" dirty="0">
                <a:solidFill>
                  <a:srgbClr val="8FBEAB"/>
                </a:solidFill>
                <a:latin typeface="Lucida Sans Unicode"/>
                <a:cs typeface="Lucida Sans Unicode"/>
              </a:rPr>
              <a:t>   </a:t>
            </a:r>
            <a:r>
              <a:rPr sz="1650" spc="-25" dirty="0">
                <a:solidFill>
                  <a:srgbClr val="8FBEAB"/>
                </a:solidFill>
                <a:latin typeface="Lucida Sans Unicode"/>
                <a:cs typeface="Lucida Sans Unicode"/>
              </a:rPr>
              <a:t>его </a:t>
            </a:r>
            <a:r>
              <a:rPr sz="1650" dirty="0">
                <a:solidFill>
                  <a:srgbClr val="8FBEAB"/>
                </a:solidFill>
                <a:latin typeface="Lucida Sans Unicode"/>
                <a:cs typeface="Lucida Sans Unicode"/>
              </a:rPr>
              <a:t>мысли</a:t>
            </a:r>
            <a:r>
              <a:rPr sz="1650" dirty="0">
                <a:solidFill>
                  <a:srgbClr val="8FBEAB"/>
                </a:solidFill>
                <a:latin typeface="Tahoma"/>
                <a:cs typeface="Tahoma"/>
              </a:rPr>
              <a:t>,</a:t>
            </a:r>
            <a:r>
              <a:rPr sz="1650" spc="330" dirty="0">
                <a:solidFill>
                  <a:srgbClr val="8FBEAB"/>
                </a:solidFill>
                <a:latin typeface="Tahoma"/>
                <a:cs typeface="Tahoma"/>
              </a:rPr>
              <a:t> </a:t>
            </a:r>
            <a:r>
              <a:rPr sz="1650" dirty="0">
                <a:solidFill>
                  <a:srgbClr val="8FBEAB"/>
                </a:solidFill>
                <a:latin typeface="Lucida Sans Unicode"/>
                <a:cs typeface="Lucida Sans Unicode"/>
              </a:rPr>
              <a:t>чувства</a:t>
            </a:r>
            <a:r>
              <a:rPr sz="1650" dirty="0">
                <a:solidFill>
                  <a:srgbClr val="8FBEAB"/>
                </a:solidFill>
                <a:latin typeface="Tahoma"/>
                <a:cs typeface="Tahoma"/>
              </a:rPr>
              <a:t>.</a:t>
            </a:r>
            <a:r>
              <a:rPr sz="1650" spc="330" dirty="0">
                <a:solidFill>
                  <a:srgbClr val="8FBEAB"/>
                </a:solidFill>
                <a:latin typeface="Tahoma"/>
                <a:cs typeface="Tahoma"/>
              </a:rPr>
              <a:t> </a:t>
            </a:r>
            <a:r>
              <a:rPr sz="1650" spc="-10" dirty="0">
                <a:solidFill>
                  <a:srgbClr val="8FBEAB"/>
                </a:solidFill>
                <a:latin typeface="Lucida Sans Unicode"/>
                <a:cs typeface="Lucida Sans Unicode"/>
              </a:rPr>
              <a:t>Говорите </a:t>
            </a:r>
            <a:r>
              <a:rPr sz="1650" dirty="0">
                <a:solidFill>
                  <a:srgbClr val="8FBEAB"/>
                </a:solidFill>
                <a:latin typeface="Lucida Sans Unicode"/>
                <a:cs typeface="Lucida Sans Unicode"/>
              </a:rPr>
              <a:t>о</a:t>
            </a:r>
            <a:r>
              <a:rPr sz="1650" spc="260" dirty="0">
                <a:solidFill>
                  <a:srgbClr val="8FBEAB"/>
                </a:solidFill>
                <a:latin typeface="Lucida Sans Unicode"/>
                <a:cs typeface="Lucida Sans Unicode"/>
              </a:rPr>
              <a:t>  </a:t>
            </a:r>
            <a:r>
              <a:rPr sz="1650" dirty="0">
                <a:solidFill>
                  <a:srgbClr val="8FBEAB"/>
                </a:solidFill>
                <a:latin typeface="Lucida Sans Unicode"/>
                <a:cs typeface="Lucida Sans Unicode"/>
              </a:rPr>
              <a:t>себе</a:t>
            </a:r>
            <a:r>
              <a:rPr sz="1650" dirty="0">
                <a:solidFill>
                  <a:srgbClr val="8FBEAB"/>
                </a:solidFill>
                <a:latin typeface="Tahoma"/>
                <a:cs typeface="Tahoma"/>
              </a:rPr>
              <a:t>,</a:t>
            </a:r>
            <a:r>
              <a:rPr sz="1650" spc="265" dirty="0">
                <a:solidFill>
                  <a:srgbClr val="8FBEAB"/>
                </a:solidFill>
                <a:latin typeface="Tahoma"/>
                <a:cs typeface="Tahoma"/>
              </a:rPr>
              <a:t>  </a:t>
            </a:r>
            <a:r>
              <a:rPr sz="1650" spc="60" dirty="0">
                <a:solidFill>
                  <a:srgbClr val="8FBEAB"/>
                </a:solidFill>
                <a:latin typeface="Lucida Sans Unicode"/>
                <a:cs typeface="Lucida Sans Unicode"/>
              </a:rPr>
              <a:t>чтобы</a:t>
            </a:r>
            <a:r>
              <a:rPr sz="1650" spc="260" dirty="0">
                <a:solidFill>
                  <a:srgbClr val="8FBEAB"/>
                </a:solidFill>
                <a:latin typeface="Lucida Sans Unicode"/>
                <a:cs typeface="Lucida Sans Unicode"/>
              </a:rPr>
              <a:t>  </a:t>
            </a:r>
            <a:r>
              <a:rPr sz="1650" spc="-10" dirty="0">
                <a:solidFill>
                  <a:srgbClr val="8FBEAB"/>
                </a:solidFill>
                <a:latin typeface="Lucida Sans Unicode"/>
                <a:cs typeface="Lucida Sans Unicode"/>
              </a:rPr>
              <a:t>ребенку </a:t>
            </a:r>
            <a:r>
              <a:rPr sz="1650" dirty="0">
                <a:solidFill>
                  <a:srgbClr val="8FBEAB"/>
                </a:solidFill>
                <a:latin typeface="Lucida Sans Unicode"/>
                <a:cs typeface="Lucida Sans Unicode"/>
              </a:rPr>
              <a:t>было</a:t>
            </a:r>
            <a:r>
              <a:rPr sz="1650" spc="265" dirty="0">
                <a:solidFill>
                  <a:srgbClr val="8FBEAB"/>
                </a:solidFill>
                <a:latin typeface="Lucida Sans Unicode"/>
                <a:cs typeface="Lucida Sans Unicode"/>
              </a:rPr>
              <a:t>  </a:t>
            </a:r>
            <a:r>
              <a:rPr sz="1650" dirty="0">
                <a:solidFill>
                  <a:srgbClr val="8FBEAB"/>
                </a:solidFill>
                <a:latin typeface="Lucida Sans Unicode"/>
                <a:cs typeface="Lucida Sans Unicode"/>
              </a:rPr>
              <a:t>легче</a:t>
            </a:r>
            <a:r>
              <a:rPr sz="1650" spc="270" dirty="0">
                <a:solidFill>
                  <a:srgbClr val="8FBEAB"/>
                </a:solidFill>
                <a:latin typeface="Lucida Sans Unicode"/>
                <a:cs typeface="Lucida Sans Unicode"/>
              </a:rPr>
              <a:t>  </a:t>
            </a:r>
            <a:r>
              <a:rPr sz="1650" dirty="0">
                <a:solidFill>
                  <a:srgbClr val="8FBEAB"/>
                </a:solidFill>
                <a:latin typeface="Lucida Sans Unicode"/>
                <a:cs typeface="Lucida Sans Unicode"/>
              </a:rPr>
              <a:t>говорить</a:t>
            </a:r>
            <a:r>
              <a:rPr sz="1650" spc="270" dirty="0">
                <a:solidFill>
                  <a:srgbClr val="8FBEAB"/>
                </a:solidFill>
                <a:latin typeface="Lucida Sans Unicode"/>
                <a:cs typeface="Lucida Sans Unicode"/>
              </a:rPr>
              <a:t>  </a:t>
            </a:r>
            <a:r>
              <a:rPr sz="1650" spc="-50" dirty="0">
                <a:solidFill>
                  <a:srgbClr val="8FBEAB"/>
                </a:solidFill>
                <a:latin typeface="Lucida Sans Unicode"/>
                <a:cs typeface="Lucida Sans Unicode"/>
              </a:rPr>
              <a:t>о </a:t>
            </a:r>
            <a:r>
              <a:rPr sz="1650" spc="-10" dirty="0">
                <a:solidFill>
                  <a:srgbClr val="8FBEAB"/>
                </a:solidFill>
                <a:latin typeface="Lucida Sans Unicode"/>
                <a:cs typeface="Lucida Sans Unicode"/>
              </a:rPr>
              <a:t>себе</a:t>
            </a:r>
            <a:r>
              <a:rPr sz="1650" spc="-10" dirty="0">
                <a:solidFill>
                  <a:srgbClr val="8FBEAB"/>
                </a:solidFill>
                <a:latin typeface="Tahoma"/>
                <a:cs typeface="Tahoma"/>
              </a:rPr>
              <a:t>.</a:t>
            </a:r>
            <a:endParaRPr sz="165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991567" y="4298126"/>
            <a:ext cx="2689225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9440" marR="604520" algn="ctr">
              <a:lnSpc>
                <a:spcPct val="125000"/>
              </a:lnSpc>
              <a:spcBef>
                <a:spcPts val="100"/>
              </a:spcBef>
            </a:pPr>
            <a:r>
              <a:rPr sz="2000" b="1" spc="260" dirty="0">
                <a:solidFill>
                  <a:srgbClr val="8FBEAB"/>
                </a:solidFill>
                <a:latin typeface="Tahoma"/>
                <a:cs typeface="Tahoma"/>
              </a:rPr>
              <a:t>НАУЧИТЕ </a:t>
            </a:r>
            <a:r>
              <a:rPr sz="2000" b="1" spc="280" dirty="0">
                <a:solidFill>
                  <a:srgbClr val="8FBEAB"/>
                </a:solidFill>
                <a:latin typeface="Tahoma"/>
                <a:cs typeface="Tahoma"/>
              </a:rPr>
              <a:t>РЕБЕНКА</a:t>
            </a:r>
            <a:endParaRPr sz="2000">
              <a:latin typeface="Tahoma"/>
              <a:cs typeface="Tahoma"/>
            </a:endParaRPr>
          </a:p>
          <a:p>
            <a:pPr marR="5080" algn="ctr">
              <a:lnSpc>
                <a:spcPct val="100000"/>
              </a:lnSpc>
              <a:spcBef>
                <a:spcPts val="600"/>
              </a:spcBef>
            </a:pPr>
            <a:r>
              <a:rPr sz="2000" b="1" spc="280" dirty="0">
                <a:solidFill>
                  <a:srgbClr val="8FBEAB"/>
                </a:solidFill>
                <a:latin typeface="Tahoma"/>
                <a:cs typeface="Tahoma"/>
              </a:rPr>
              <a:t>ГОВОРИТЬ</a:t>
            </a:r>
            <a:r>
              <a:rPr sz="2000" b="1" spc="405" dirty="0">
                <a:solidFill>
                  <a:srgbClr val="8FBEAB"/>
                </a:solidFill>
                <a:latin typeface="Tahoma"/>
                <a:cs typeface="Tahoma"/>
              </a:rPr>
              <a:t> </a:t>
            </a:r>
            <a:r>
              <a:rPr sz="2000" b="1" spc="-165" dirty="0">
                <a:solidFill>
                  <a:srgbClr val="8FBEAB"/>
                </a:solidFill>
                <a:latin typeface="Tahoma"/>
                <a:cs typeface="Tahoma"/>
              </a:rPr>
              <a:t>"</a:t>
            </a:r>
            <a:r>
              <a:rPr sz="2000" b="1" spc="-365" dirty="0">
                <a:solidFill>
                  <a:srgbClr val="8FBEAB"/>
                </a:solidFill>
                <a:latin typeface="Tahoma"/>
                <a:cs typeface="Tahoma"/>
              </a:rPr>
              <a:t> </a:t>
            </a:r>
            <a:r>
              <a:rPr sz="2000" b="1" spc="155" dirty="0">
                <a:solidFill>
                  <a:srgbClr val="8FBEAB"/>
                </a:solidFill>
                <a:latin typeface="Tahoma"/>
                <a:cs typeface="Tahoma"/>
              </a:rPr>
              <a:t>НЕТ"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935947" y="5878533"/>
            <a:ext cx="2800350" cy="2225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0815" marR="232410" indent="141605">
              <a:lnSpc>
                <a:spcPct val="125000"/>
              </a:lnSpc>
              <a:spcBef>
                <a:spcPts val="95"/>
              </a:spcBef>
            </a:pPr>
            <a:r>
              <a:rPr sz="1650" dirty="0">
                <a:solidFill>
                  <a:srgbClr val="8FBEAB"/>
                </a:solidFill>
                <a:latin typeface="Lucida Sans Unicode"/>
                <a:cs typeface="Lucida Sans Unicode"/>
              </a:rPr>
              <a:t>Важно</a:t>
            </a:r>
            <a:r>
              <a:rPr sz="1650" dirty="0">
                <a:solidFill>
                  <a:srgbClr val="8FBEAB"/>
                </a:solidFill>
                <a:latin typeface="Tahoma"/>
                <a:cs typeface="Tahoma"/>
              </a:rPr>
              <a:t>, </a:t>
            </a:r>
            <a:r>
              <a:rPr sz="1650" spc="60" dirty="0">
                <a:solidFill>
                  <a:srgbClr val="8FBEAB"/>
                </a:solidFill>
                <a:latin typeface="Lucida Sans Unicode"/>
                <a:cs typeface="Lucida Sans Unicode"/>
              </a:rPr>
              <a:t>чтобы</a:t>
            </a:r>
            <a:r>
              <a:rPr sz="1650" spc="5" dirty="0">
                <a:solidFill>
                  <a:srgbClr val="8FBEAB"/>
                </a:solidFill>
                <a:latin typeface="Lucida Sans Unicode"/>
                <a:cs typeface="Lucida Sans Unicode"/>
              </a:rPr>
              <a:t> </a:t>
            </a:r>
            <a:r>
              <a:rPr sz="1650" dirty="0">
                <a:solidFill>
                  <a:srgbClr val="8FBEAB"/>
                </a:solidFill>
                <a:latin typeface="Lucida Sans Unicode"/>
                <a:cs typeface="Lucida Sans Unicode"/>
              </a:rPr>
              <a:t>он и </a:t>
            </a:r>
            <a:r>
              <a:rPr sz="1650" spc="40" dirty="0">
                <a:solidFill>
                  <a:srgbClr val="8FBEAB"/>
                </a:solidFill>
                <a:latin typeface="Lucida Sans Unicode"/>
                <a:cs typeface="Lucida Sans Unicode"/>
              </a:rPr>
              <a:t>в </a:t>
            </a:r>
            <a:r>
              <a:rPr sz="1650" dirty="0">
                <a:solidFill>
                  <a:srgbClr val="8FBEAB"/>
                </a:solidFill>
                <a:latin typeface="Lucida Sans Unicode"/>
                <a:cs typeface="Lucida Sans Unicode"/>
              </a:rPr>
              <a:t>семье</a:t>
            </a:r>
            <a:r>
              <a:rPr sz="1650" spc="60" dirty="0">
                <a:solidFill>
                  <a:srgbClr val="8FBEAB"/>
                </a:solidFill>
                <a:latin typeface="Lucida Sans Unicode"/>
                <a:cs typeface="Lucida Sans Unicode"/>
              </a:rPr>
              <a:t> </a:t>
            </a:r>
            <a:r>
              <a:rPr sz="1650" dirty="0">
                <a:solidFill>
                  <a:srgbClr val="8FBEAB"/>
                </a:solidFill>
                <a:latin typeface="Lucida Sans Unicode"/>
                <a:cs typeface="Lucida Sans Unicode"/>
              </a:rPr>
              <a:t>имел</a:t>
            </a:r>
            <a:r>
              <a:rPr sz="1650" spc="65" dirty="0">
                <a:solidFill>
                  <a:srgbClr val="8FBEAB"/>
                </a:solidFill>
                <a:latin typeface="Lucida Sans Unicode"/>
                <a:cs typeface="Lucida Sans Unicode"/>
              </a:rPr>
              <a:t> </a:t>
            </a:r>
            <a:r>
              <a:rPr sz="1650" dirty="0">
                <a:solidFill>
                  <a:srgbClr val="8FBEAB"/>
                </a:solidFill>
                <a:latin typeface="Lucida Sans Unicode"/>
                <a:cs typeface="Lucida Sans Unicode"/>
              </a:rPr>
              <a:t>это</a:t>
            </a:r>
            <a:r>
              <a:rPr sz="1650" spc="65" dirty="0">
                <a:solidFill>
                  <a:srgbClr val="8FBEAB"/>
                </a:solidFill>
                <a:latin typeface="Lucida Sans Unicode"/>
                <a:cs typeface="Lucida Sans Unicode"/>
              </a:rPr>
              <a:t> </a:t>
            </a:r>
            <a:r>
              <a:rPr sz="1650" spc="-10" dirty="0">
                <a:solidFill>
                  <a:srgbClr val="8FBEAB"/>
                </a:solidFill>
                <a:latin typeface="Lucida Sans Unicode"/>
                <a:cs typeface="Lucida Sans Unicode"/>
              </a:rPr>
              <a:t>право</a:t>
            </a:r>
            <a:r>
              <a:rPr sz="1650" spc="-10" dirty="0">
                <a:solidFill>
                  <a:srgbClr val="8FBEAB"/>
                </a:solidFill>
                <a:latin typeface="Tahoma"/>
                <a:cs typeface="Tahoma"/>
              </a:rPr>
              <a:t>.</a:t>
            </a:r>
            <a:endParaRPr sz="1650">
              <a:latin typeface="Tahoma"/>
              <a:cs typeface="Tahoma"/>
            </a:endParaRPr>
          </a:p>
          <a:p>
            <a:pPr marR="5080">
              <a:lnSpc>
                <a:spcPct val="125000"/>
              </a:lnSpc>
              <a:tabLst>
                <a:tab pos="587375" algn="l"/>
                <a:tab pos="869315" algn="l"/>
                <a:tab pos="1361440" algn="l"/>
                <a:tab pos="1757680" algn="l"/>
                <a:tab pos="1987550" algn="l"/>
                <a:tab pos="2527935" algn="l"/>
              </a:tabLst>
            </a:pPr>
            <a:r>
              <a:rPr sz="1650" spc="-10" dirty="0">
                <a:solidFill>
                  <a:srgbClr val="8FBEAB"/>
                </a:solidFill>
                <a:latin typeface="Lucida Sans Unicode"/>
                <a:cs typeface="Lucida Sans Unicode"/>
              </a:rPr>
              <a:t>Учите</a:t>
            </a:r>
            <a:r>
              <a:rPr sz="1650" dirty="0">
                <a:solidFill>
                  <a:srgbClr val="8FBEAB"/>
                </a:solidFill>
                <a:latin typeface="Lucida Sans Unicode"/>
                <a:cs typeface="Lucida Sans Unicode"/>
              </a:rPr>
              <a:t>	</a:t>
            </a:r>
            <a:r>
              <a:rPr sz="1650" spc="-10" dirty="0">
                <a:solidFill>
                  <a:srgbClr val="8FBEAB"/>
                </a:solidFill>
                <a:latin typeface="Lucida Sans Unicode"/>
                <a:cs typeface="Lucida Sans Unicode"/>
              </a:rPr>
              <a:t>ребенка</a:t>
            </a:r>
            <a:r>
              <a:rPr sz="1650" dirty="0">
                <a:solidFill>
                  <a:srgbClr val="8FBEAB"/>
                </a:solidFill>
                <a:latin typeface="Lucida Sans Unicode"/>
                <a:cs typeface="Lucida Sans Unicode"/>
              </a:rPr>
              <a:t>		</a:t>
            </a:r>
            <a:r>
              <a:rPr sz="1650" spc="45" dirty="0">
                <a:solidFill>
                  <a:srgbClr val="8FBEAB"/>
                </a:solidFill>
                <a:latin typeface="Lucida Sans Unicode"/>
                <a:cs typeface="Lucida Sans Unicode"/>
              </a:rPr>
              <a:t>решать </a:t>
            </a:r>
            <a:r>
              <a:rPr sz="1650" dirty="0">
                <a:solidFill>
                  <a:srgbClr val="8FBEAB"/>
                </a:solidFill>
                <a:latin typeface="Lucida Sans Unicode"/>
                <a:cs typeface="Lucida Sans Unicode"/>
              </a:rPr>
              <a:t>проблемы</a:t>
            </a:r>
            <a:r>
              <a:rPr sz="1650" dirty="0">
                <a:solidFill>
                  <a:srgbClr val="8FBEAB"/>
                </a:solidFill>
                <a:latin typeface="Tahoma"/>
                <a:cs typeface="Tahoma"/>
              </a:rPr>
              <a:t>,</a:t>
            </a:r>
            <a:r>
              <a:rPr sz="1650" spc="355" dirty="0">
                <a:solidFill>
                  <a:srgbClr val="8FBEAB"/>
                </a:solidFill>
                <a:latin typeface="Tahoma"/>
                <a:cs typeface="Tahoma"/>
              </a:rPr>
              <a:t> </a:t>
            </a:r>
            <a:r>
              <a:rPr sz="1650" dirty="0">
                <a:solidFill>
                  <a:srgbClr val="8FBEAB"/>
                </a:solidFill>
                <a:latin typeface="Lucida Sans Unicode"/>
                <a:cs typeface="Lucida Sans Unicode"/>
              </a:rPr>
              <a:t>а</a:t>
            </a:r>
            <a:r>
              <a:rPr sz="1650" spc="365" dirty="0">
                <a:solidFill>
                  <a:srgbClr val="8FBEAB"/>
                </a:solidFill>
                <a:latin typeface="Lucida Sans Unicode"/>
                <a:cs typeface="Lucida Sans Unicode"/>
              </a:rPr>
              <a:t> </a:t>
            </a:r>
            <a:r>
              <a:rPr sz="1650" dirty="0">
                <a:solidFill>
                  <a:srgbClr val="8FBEAB"/>
                </a:solidFill>
                <a:latin typeface="Lucida Sans Unicode"/>
                <a:cs typeface="Lucida Sans Unicode"/>
              </a:rPr>
              <a:t>не</a:t>
            </a:r>
            <a:r>
              <a:rPr sz="1650" spc="370" dirty="0">
                <a:solidFill>
                  <a:srgbClr val="8FBEAB"/>
                </a:solidFill>
                <a:latin typeface="Lucida Sans Unicode"/>
                <a:cs typeface="Lucida Sans Unicode"/>
              </a:rPr>
              <a:t> </a:t>
            </a:r>
            <a:r>
              <a:rPr sz="1650" spc="-10" dirty="0">
                <a:solidFill>
                  <a:srgbClr val="8FBEAB"/>
                </a:solidFill>
                <a:latin typeface="Lucida Sans Unicode"/>
                <a:cs typeface="Lucida Sans Unicode"/>
              </a:rPr>
              <a:t>избегать </a:t>
            </a:r>
            <a:r>
              <a:rPr sz="1650" spc="-25" dirty="0">
                <a:solidFill>
                  <a:srgbClr val="8FBEAB"/>
                </a:solidFill>
                <a:latin typeface="Lucida Sans Unicode"/>
                <a:cs typeface="Lucida Sans Unicode"/>
              </a:rPr>
              <a:t>их</a:t>
            </a:r>
            <a:r>
              <a:rPr sz="1650" spc="-25" dirty="0">
                <a:solidFill>
                  <a:srgbClr val="8FBEAB"/>
                </a:solidFill>
                <a:latin typeface="Tahoma"/>
                <a:cs typeface="Tahoma"/>
              </a:rPr>
              <a:t>.</a:t>
            </a:r>
            <a:r>
              <a:rPr sz="1650" dirty="0">
                <a:solidFill>
                  <a:srgbClr val="8FBEAB"/>
                </a:solidFill>
                <a:latin typeface="Tahoma"/>
                <a:cs typeface="Tahoma"/>
              </a:rPr>
              <a:t>	</a:t>
            </a:r>
            <a:r>
              <a:rPr sz="1650" spc="-20" dirty="0">
                <a:solidFill>
                  <a:srgbClr val="8FBEAB"/>
                </a:solidFill>
                <a:latin typeface="Lucida Sans Unicode"/>
                <a:cs typeface="Lucida Sans Unicode"/>
              </a:rPr>
              <a:t>Если</a:t>
            </a:r>
            <a:r>
              <a:rPr sz="1650" dirty="0">
                <a:solidFill>
                  <a:srgbClr val="8FBEAB"/>
                </a:solidFill>
                <a:latin typeface="Lucida Sans Unicode"/>
                <a:cs typeface="Lucida Sans Unicode"/>
              </a:rPr>
              <a:t>	</a:t>
            </a:r>
            <a:r>
              <a:rPr sz="1650" spc="-50" dirty="0">
                <a:solidFill>
                  <a:srgbClr val="8FBEAB"/>
                </a:solidFill>
                <a:latin typeface="Lucida Sans Unicode"/>
                <a:cs typeface="Lucida Sans Unicode"/>
              </a:rPr>
              <a:t>у</a:t>
            </a:r>
            <a:r>
              <a:rPr sz="1650" dirty="0">
                <a:solidFill>
                  <a:srgbClr val="8FBEAB"/>
                </a:solidFill>
                <a:latin typeface="Lucida Sans Unicode"/>
                <a:cs typeface="Lucida Sans Unicode"/>
              </a:rPr>
              <a:t>	</a:t>
            </a:r>
            <a:r>
              <a:rPr sz="1650" spc="-20" dirty="0">
                <a:solidFill>
                  <a:srgbClr val="8FBEAB"/>
                </a:solidFill>
                <a:latin typeface="Lucida Sans Unicode"/>
                <a:cs typeface="Lucida Sans Unicode"/>
              </a:rPr>
              <a:t>него</a:t>
            </a:r>
            <a:r>
              <a:rPr sz="1650" dirty="0">
                <a:solidFill>
                  <a:srgbClr val="8FBEAB"/>
                </a:solidFill>
                <a:latin typeface="Lucida Sans Unicode"/>
                <a:cs typeface="Lucida Sans Unicode"/>
              </a:rPr>
              <a:t>	</a:t>
            </a:r>
            <a:r>
              <a:rPr sz="1650" spc="-25" dirty="0">
                <a:solidFill>
                  <a:srgbClr val="8FBEAB"/>
                </a:solidFill>
                <a:latin typeface="Lucida Sans Unicode"/>
                <a:cs typeface="Lucida Sans Unicode"/>
              </a:rPr>
              <a:t>не </a:t>
            </a:r>
            <a:r>
              <a:rPr sz="1650" spc="-10" dirty="0">
                <a:solidFill>
                  <a:srgbClr val="8FBEAB"/>
                </a:solidFill>
                <a:latin typeface="Lucida Sans Unicode"/>
                <a:cs typeface="Lucida Sans Unicode"/>
              </a:rPr>
              <a:t>получается самостоятельно</a:t>
            </a:r>
            <a:r>
              <a:rPr sz="1650" spc="-10" dirty="0">
                <a:solidFill>
                  <a:srgbClr val="8FBEAB"/>
                </a:solidFill>
                <a:latin typeface="Tahoma"/>
                <a:cs typeface="Tahoma"/>
              </a:rPr>
              <a:t>,</a:t>
            </a:r>
            <a:endParaRPr sz="165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935947" y="8078808"/>
            <a:ext cx="2796540" cy="654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>
              <a:lnSpc>
                <a:spcPct val="125000"/>
              </a:lnSpc>
              <a:spcBef>
                <a:spcPts val="95"/>
              </a:spcBef>
              <a:tabLst>
                <a:tab pos="1426845" algn="l"/>
                <a:tab pos="1681480" algn="l"/>
                <a:tab pos="2306320" algn="l"/>
              </a:tabLst>
            </a:pPr>
            <a:r>
              <a:rPr sz="1650" spc="-10" dirty="0">
                <a:solidFill>
                  <a:srgbClr val="8FBEAB"/>
                </a:solidFill>
                <a:latin typeface="Lucida Sans Unicode"/>
                <a:cs typeface="Lucida Sans Unicode"/>
              </a:rPr>
              <a:t>пройдите</a:t>
            </a:r>
            <a:r>
              <a:rPr sz="1650" dirty="0">
                <a:solidFill>
                  <a:srgbClr val="8FBEAB"/>
                </a:solidFill>
                <a:latin typeface="Lucida Sans Unicode"/>
                <a:cs typeface="Lucida Sans Unicode"/>
              </a:rPr>
              <a:t>	</a:t>
            </a:r>
            <a:r>
              <a:rPr sz="1650" spc="40" dirty="0">
                <a:solidFill>
                  <a:srgbClr val="8FBEAB"/>
                </a:solidFill>
                <a:latin typeface="Lucida Sans Unicode"/>
                <a:cs typeface="Lucida Sans Unicode"/>
              </a:rPr>
              <a:t>весь</a:t>
            </a:r>
            <a:r>
              <a:rPr sz="1650" dirty="0">
                <a:solidFill>
                  <a:srgbClr val="8FBEAB"/>
                </a:solidFill>
                <a:latin typeface="Lucida Sans Unicode"/>
                <a:cs typeface="Lucida Sans Unicode"/>
              </a:rPr>
              <a:t>	</a:t>
            </a:r>
            <a:r>
              <a:rPr sz="1650" spc="-20" dirty="0">
                <a:solidFill>
                  <a:srgbClr val="8FBEAB"/>
                </a:solidFill>
                <a:latin typeface="Lucida Sans Unicode"/>
                <a:cs typeface="Lucida Sans Unicode"/>
              </a:rPr>
              <a:t>путь </a:t>
            </a:r>
            <a:r>
              <a:rPr sz="1650" spc="40" dirty="0">
                <a:solidFill>
                  <a:srgbClr val="8FBEAB"/>
                </a:solidFill>
                <a:latin typeface="Lucida Sans Unicode"/>
                <a:cs typeface="Lucida Sans Unicode"/>
              </a:rPr>
              <a:t>решения</a:t>
            </a:r>
            <a:r>
              <a:rPr sz="1650" dirty="0">
                <a:solidFill>
                  <a:srgbClr val="8FBEAB"/>
                </a:solidFill>
                <a:latin typeface="Lucida Sans Unicode"/>
                <a:cs typeface="Lucida Sans Unicode"/>
              </a:rPr>
              <a:t>		</a:t>
            </a:r>
            <a:r>
              <a:rPr sz="1650" spc="-10" dirty="0">
                <a:solidFill>
                  <a:srgbClr val="8FBEAB"/>
                </a:solidFill>
                <a:latin typeface="Lucida Sans Unicode"/>
                <a:cs typeface="Lucida Sans Unicode"/>
              </a:rPr>
              <a:t>проблемы</a:t>
            </a:r>
            <a:endParaRPr sz="165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935947" y="8766551"/>
            <a:ext cx="1452245" cy="2806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650" dirty="0">
                <a:solidFill>
                  <a:srgbClr val="8FBEAB"/>
                </a:solidFill>
                <a:latin typeface="Lucida Sans Unicode"/>
                <a:cs typeface="Lucida Sans Unicode"/>
              </a:rPr>
              <a:t>вместе</a:t>
            </a:r>
            <a:r>
              <a:rPr sz="1650" spc="5" dirty="0">
                <a:solidFill>
                  <a:srgbClr val="8FBEAB"/>
                </a:solidFill>
                <a:latin typeface="Lucida Sans Unicode"/>
                <a:cs typeface="Lucida Sans Unicode"/>
              </a:rPr>
              <a:t> </a:t>
            </a:r>
            <a:r>
              <a:rPr sz="1650" dirty="0">
                <a:solidFill>
                  <a:srgbClr val="8FBEAB"/>
                </a:solidFill>
                <a:latin typeface="Lucida Sans Unicode"/>
                <a:cs typeface="Lucida Sans Unicode"/>
              </a:rPr>
              <a:t>с</a:t>
            </a:r>
            <a:r>
              <a:rPr sz="1650" spc="10" dirty="0">
                <a:solidFill>
                  <a:srgbClr val="8FBEAB"/>
                </a:solidFill>
                <a:latin typeface="Lucida Sans Unicode"/>
                <a:cs typeface="Lucida Sans Unicode"/>
              </a:rPr>
              <a:t> </a:t>
            </a:r>
            <a:r>
              <a:rPr sz="1650" spc="-20" dirty="0">
                <a:solidFill>
                  <a:srgbClr val="8FBEAB"/>
                </a:solidFill>
                <a:latin typeface="Lucida Sans Unicode"/>
                <a:cs typeface="Lucida Sans Unicode"/>
              </a:rPr>
              <a:t>ним</a:t>
            </a:r>
            <a:r>
              <a:rPr sz="1650" spc="-20" dirty="0">
                <a:solidFill>
                  <a:srgbClr val="8FBEAB"/>
                </a:solidFill>
                <a:latin typeface="Tahoma"/>
                <a:cs typeface="Tahoma"/>
              </a:rPr>
              <a:t>.</a:t>
            </a:r>
            <a:endParaRPr sz="165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860739" y="4298126"/>
            <a:ext cx="2737485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25000"/>
              </a:lnSpc>
              <a:spcBef>
                <a:spcPts val="100"/>
              </a:spcBef>
            </a:pPr>
            <a:r>
              <a:rPr sz="2000" b="1" spc="215" dirty="0">
                <a:solidFill>
                  <a:srgbClr val="F7F7F2"/>
                </a:solidFill>
                <a:latin typeface="Tahoma"/>
                <a:cs typeface="Tahoma"/>
              </a:rPr>
              <a:t>НЕ</a:t>
            </a:r>
            <a:r>
              <a:rPr sz="2000" b="1" spc="400" dirty="0">
                <a:solidFill>
                  <a:srgbClr val="F7F7F2"/>
                </a:solidFill>
                <a:latin typeface="Tahoma"/>
                <a:cs typeface="Tahoma"/>
              </a:rPr>
              <a:t> </a:t>
            </a:r>
            <a:r>
              <a:rPr sz="2000" b="1" spc="280" dirty="0">
                <a:solidFill>
                  <a:srgbClr val="F7F7F2"/>
                </a:solidFill>
                <a:latin typeface="Tahoma"/>
                <a:cs typeface="Tahoma"/>
              </a:rPr>
              <a:t>ЗАПРЕЩАЙТЕ </a:t>
            </a:r>
            <a:r>
              <a:rPr sz="2000" b="1" spc="240" dirty="0">
                <a:solidFill>
                  <a:srgbClr val="F7F7F2"/>
                </a:solidFill>
                <a:latin typeface="Tahoma"/>
                <a:cs typeface="Tahoma"/>
              </a:rPr>
              <a:t>БЕЗАПЕЛЛЯ-</a:t>
            </a:r>
            <a:endParaRPr sz="2000">
              <a:latin typeface="Tahoma"/>
              <a:cs typeface="Tahoma"/>
            </a:endParaRPr>
          </a:p>
          <a:p>
            <a:pPr marR="4445" algn="ctr">
              <a:lnSpc>
                <a:spcPct val="100000"/>
              </a:lnSpc>
              <a:spcBef>
                <a:spcPts val="600"/>
              </a:spcBef>
            </a:pPr>
            <a:r>
              <a:rPr sz="2000" b="1" spc="280" dirty="0">
                <a:solidFill>
                  <a:srgbClr val="F7F7F2"/>
                </a:solidFill>
                <a:latin typeface="Tahoma"/>
                <a:cs typeface="Tahoma"/>
              </a:rPr>
              <a:t>ЦИОННО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845280" y="5937626"/>
            <a:ext cx="2757805" cy="2806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  <a:tabLst>
                <a:tab pos="1772285" algn="l"/>
              </a:tabLst>
            </a:pPr>
            <a:r>
              <a:rPr sz="165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Задавайте</a:t>
            </a:r>
            <a:r>
              <a:rPr sz="1650" dirty="0">
                <a:solidFill>
                  <a:srgbClr val="FFFFFF"/>
                </a:solidFill>
                <a:latin typeface="Lucida Sans Unicode"/>
                <a:cs typeface="Lucida Sans Unicode"/>
              </a:rPr>
              <a:t>	</a:t>
            </a:r>
            <a:r>
              <a:rPr sz="165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вопросы</a:t>
            </a:r>
            <a:r>
              <a:rPr sz="1650" spc="-10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endParaRPr sz="165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845280" y="6192858"/>
            <a:ext cx="2683510" cy="654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>
              <a:lnSpc>
                <a:spcPct val="125000"/>
              </a:lnSpc>
              <a:spcBef>
                <a:spcPts val="95"/>
              </a:spcBef>
            </a:pPr>
            <a:r>
              <a:rPr sz="1650" spc="50" dirty="0">
                <a:solidFill>
                  <a:srgbClr val="FFFFFF"/>
                </a:solidFill>
                <a:latin typeface="Lucida Sans Unicode"/>
                <a:cs typeface="Lucida Sans Unicode"/>
              </a:rPr>
              <a:t>Выражайте</a:t>
            </a:r>
            <a:r>
              <a:rPr sz="1650" dirty="0">
                <a:solidFill>
                  <a:srgbClr val="FFFFFF"/>
                </a:solidFill>
                <a:latin typeface="Lucida Sans Unicode"/>
                <a:cs typeface="Lucida Sans Unicode"/>
              </a:rPr>
              <a:t> свое </a:t>
            </a:r>
            <a:r>
              <a:rPr sz="165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мнение</a:t>
            </a:r>
            <a:r>
              <a:rPr sz="1650" spc="-10" dirty="0">
                <a:solidFill>
                  <a:srgbClr val="FFFFFF"/>
                </a:solidFill>
                <a:latin typeface="Tahoma"/>
                <a:cs typeface="Tahoma"/>
              </a:rPr>
              <a:t>. </a:t>
            </a:r>
            <a:r>
              <a:rPr sz="165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Разделяйте</a:t>
            </a:r>
            <a:endParaRPr sz="1650">
              <a:latin typeface="Lucida Sans Unicode"/>
              <a:cs typeface="Lucida Sans Unicod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845280" y="6507183"/>
            <a:ext cx="2766695" cy="654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indent="1644650">
              <a:lnSpc>
                <a:spcPct val="125000"/>
              </a:lnSpc>
              <a:spcBef>
                <a:spcPts val="95"/>
              </a:spcBef>
              <a:tabLst>
                <a:tab pos="1122680" algn="l"/>
                <a:tab pos="1504315" algn="l"/>
              </a:tabLst>
            </a:pPr>
            <a:r>
              <a:rPr sz="165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проблемы ребенка</a:t>
            </a:r>
            <a:r>
              <a:rPr sz="1650" dirty="0">
                <a:solidFill>
                  <a:srgbClr val="FFFFFF"/>
                </a:solidFill>
                <a:latin typeface="Lucida Sans Unicode"/>
                <a:cs typeface="Lucida Sans Unicode"/>
              </a:rPr>
              <a:t>	</a:t>
            </a:r>
            <a:r>
              <a:rPr sz="165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и</a:t>
            </a:r>
            <a:r>
              <a:rPr sz="1650" dirty="0">
                <a:solidFill>
                  <a:srgbClr val="FFFFFF"/>
                </a:solidFill>
                <a:latin typeface="Lucida Sans Unicode"/>
                <a:cs typeface="Lucida Sans Unicode"/>
              </a:rPr>
              <a:t>	</a:t>
            </a:r>
            <a:r>
              <a:rPr sz="165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оказывайте</a:t>
            </a:r>
            <a:endParaRPr sz="165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845280" y="7194926"/>
            <a:ext cx="1668780" cy="2806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650" dirty="0">
                <a:solidFill>
                  <a:srgbClr val="FFFFFF"/>
                </a:solidFill>
                <a:latin typeface="Lucida Sans Unicode"/>
                <a:cs typeface="Lucida Sans Unicode"/>
              </a:rPr>
              <a:t>ему</a:t>
            </a:r>
            <a:r>
              <a:rPr sz="1650" spc="2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65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поддержку</a:t>
            </a:r>
            <a:r>
              <a:rPr sz="1650" spc="-20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endParaRPr sz="165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74507" y="3730436"/>
            <a:ext cx="3562350" cy="5524500"/>
          </a:xfrm>
          <a:prstGeom prst="rect">
            <a:avLst/>
          </a:prstGeom>
          <a:solidFill>
            <a:srgbClr val="8FBEAB"/>
          </a:solidFill>
        </p:spPr>
        <p:txBody>
          <a:bodyPr vert="horz" wrap="square" lIns="0" tIns="2063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625"/>
              </a:spcBef>
            </a:pPr>
            <a:endParaRPr sz="2450">
              <a:latin typeface="Times New Roman"/>
              <a:cs typeface="Times New Roman"/>
            </a:endParaRPr>
          </a:p>
          <a:p>
            <a:pPr marL="920750" marR="912494" algn="ctr">
              <a:lnSpc>
                <a:spcPct val="125000"/>
              </a:lnSpc>
            </a:pPr>
            <a:r>
              <a:rPr sz="2450" b="1" spc="270" dirty="0">
                <a:solidFill>
                  <a:srgbClr val="F7F7F2"/>
                </a:solidFill>
                <a:latin typeface="Tahoma"/>
                <a:cs typeface="Tahoma"/>
              </a:rPr>
              <a:t>ЛУЧШИЙ </a:t>
            </a:r>
            <a:r>
              <a:rPr sz="2450" b="1" spc="250" dirty="0">
                <a:solidFill>
                  <a:srgbClr val="F7F7F2"/>
                </a:solidFill>
                <a:latin typeface="Tahoma"/>
                <a:cs typeface="Tahoma"/>
              </a:rPr>
              <a:t>ПУТЬ</a:t>
            </a:r>
            <a:endParaRPr sz="2450">
              <a:latin typeface="Tahoma"/>
              <a:cs typeface="Tahoma"/>
            </a:endParaRPr>
          </a:p>
          <a:p>
            <a:pPr marL="635" algn="ctr">
              <a:lnSpc>
                <a:spcPct val="100000"/>
              </a:lnSpc>
              <a:spcBef>
                <a:spcPts val="735"/>
              </a:spcBef>
            </a:pPr>
            <a:r>
              <a:rPr sz="2450" b="1" spc="-50" dirty="0">
                <a:solidFill>
                  <a:srgbClr val="F7F7F2"/>
                </a:solidFill>
                <a:latin typeface="Tahoma"/>
                <a:cs typeface="Tahoma"/>
              </a:rPr>
              <a:t>-</a:t>
            </a:r>
            <a:endParaRPr sz="2450">
              <a:latin typeface="Tahoma"/>
              <a:cs typeface="Tahoma"/>
            </a:endParaRPr>
          </a:p>
          <a:p>
            <a:pPr marL="386715" marR="381000" algn="just">
              <a:lnSpc>
                <a:spcPct val="125000"/>
              </a:lnSpc>
              <a:spcBef>
                <a:spcPts val="1540"/>
              </a:spcBef>
            </a:pPr>
            <a:r>
              <a:rPr sz="1650" dirty="0">
                <a:solidFill>
                  <a:srgbClr val="F7F7F2"/>
                </a:solidFill>
                <a:latin typeface="Lucida Sans Unicode"/>
                <a:cs typeface="Lucida Sans Unicode"/>
              </a:rPr>
              <a:t>Сотрудничество</a:t>
            </a:r>
            <a:r>
              <a:rPr sz="1650" spc="390" dirty="0">
                <a:solidFill>
                  <a:srgbClr val="F7F7F2"/>
                </a:solidFill>
                <a:latin typeface="Lucida Sans Unicode"/>
                <a:cs typeface="Lucida Sans Unicode"/>
              </a:rPr>
              <a:t> </a:t>
            </a:r>
            <a:r>
              <a:rPr sz="1650" dirty="0">
                <a:solidFill>
                  <a:srgbClr val="F7F7F2"/>
                </a:solidFill>
                <a:latin typeface="Lucida Sans Unicode"/>
                <a:cs typeface="Lucida Sans Unicode"/>
              </a:rPr>
              <a:t>с</a:t>
            </a:r>
            <a:r>
              <a:rPr sz="1650" spc="395" dirty="0">
                <a:solidFill>
                  <a:srgbClr val="F7F7F2"/>
                </a:solidFill>
                <a:latin typeface="Lucida Sans Unicode"/>
                <a:cs typeface="Lucida Sans Unicode"/>
              </a:rPr>
              <a:t> </a:t>
            </a:r>
            <a:r>
              <a:rPr sz="1650" spc="50" dirty="0">
                <a:solidFill>
                  <a:srgbClr val="F7F7F2"/>
                </a:solidFill>
                <a:latin typeface="Lucida Sans Unicode"/>
                <a:cs typeface="Lucida Sans Unicode"/>
              </a:rPr>
              <a:t>вашим </a:t>
            </a:r>
            <a:r>
              <a:rPr sz="1650" dirty="0">
                <a:solidFill>
                  <a:srgbClr val="F7F7F2"/>
                </a:solidFill>
                <a:latin typeface="Lucida Sans Unicode"/>
                <a:cs typeface="Lucida Sans Unicode"/>
              </a:rPr>
              <a:t>взрослеющим</a:t>
            </a:r>
            <a:r>
              <a:rPr sz="1650" spc="320" dirty="0">
                <a:solidFill>
                  <a:srgbClr val="F7F7F2"/>
                </a:solidFill>
                <a:latin typeface="Lucida Sans Unicode"/>
                <a:cs typeface="Lucida Sans Unicode"/>
              </a:rPr>
              <a:t>  </a:t>
            </a:r>
            <a:r>
              <a:rPr sz="1650" spc="-10" dirty="0">
                <a:solidFill>
                  <a:srgbClr val="F7F7F2"/>
                </a:solidFill>
                <a:latin typeface="Lucida Sans Unicode"/>
                <a:cs typeface="Lucida Sans Unicode"/>
              </a:rPr>
              <a:t>ребенком</a:t>
            </a:r>
            <a:r>
              <a:rPr sz="1650" spc="-10" dirty="0">
                <a:solidFill>
                  <a:srgbClr val="F7F7F2"/>
                </a:solidFill>
                <a:latin typeface="Tahoma"/>
                <a:cs typeface="Tahoma"/>
              </a:rPr>
              <a:t>. </a:t>
            </a:r>
            <a:r>
              <a:rPr sz="1650" spc="50" dirty="0">
                <a:solidFill>
                  <a:srgbClr val="F7F7F2"/>
                </a:solidFill>
                <a:latin typeface="Lucida Sans Unicode"/>
                <a:cs typeface="Lucida Sans Unicode"/>
              </a:rPr>
              <a:t>Учитесь</a:t>
            </a:r>
            <a:r>
              <a:rPr sz="1650" spc="495" dirty="0">
                <a:solidFill>
                  <a:srgbClr val="F7F7F2"/>
                </a:solidFill>
                <a:latin typeface="Lucida Sans Unicode"/>
                <a:cs typeface="Lucida Sans Unicode"/>
              </a:rPr>
              <a:t>   </a:t>
            </a:r>
            <a:r>
              <a:rPr sz="1650" dirty="0">
                <a:solidFill>
                  <a:srgbClr val="F7F7F2"/>
                </a:solidFill>
                <a:latin typeface="Lucida Sans Unicode"/>
                <a:cs typeface="Lucida Sans Unicode"/>
              </a:rPr>
              <a:t>видеть</a:t>
            </a:r>
            <a:r>
              <a:rPr sz="1650" spc="240" dirty="0">
                <a:solidFill>
                  <a:srgbClr val="F7F7F2"/>
                </a:solidFill>
                <a:latin typeface="Lucida Sans Unicode"/>
                <a:cs typeface="Lucida Sans Unicode"/>
              </a:rPr>
              <a:t>    </a:t>
            </a:r>
            <a:r>
              <a:rPr sz="1650" spc="-25" dirty="0">
                <a:solidFill>
                  <a:srgbClr val="F7F7F2"/>
                </a:solidFill>
                <a:latin typeface="Lucida Sans Unicode"/>
                <a:cs typeface="Lucida Sans Unicode"/>
              </a:rPr>
              <a:t>мир </a:t>
            </a:r>
            <a:r>
              <a:rPr sz="1650" dirty="0">
                <a:solidFill>
                  <a:srgbClr val="F7F7F2"/>
                </a:solidFill>
                <a:latin typeface="Lucida Sans Unicode"/>
                <a:cs typeface="Lucida Sans Unicode"/>
              </a:rPr>
              <a:t>глазами</a:t>
            </a:r>
            <a:r>
              <a:rPr sz="1650" spc="285" dirty="0">
                <a:solidFill>
                  <a:srgbClr val="F7F7F2"/>
                </a:solidFill>
                <a:latin typeface="Lucida Sans Unicode"/>
                <a:cs typeface="Lucida Sans Unicode"/>
              </a:rPr>
              <a:t>   </a:t>
            </a:r>
            <a:r>
              <a:rPr sz="1650" dirty="0">
                <a:solidFill>
                  <a:srgbClr val="F7F7F2"/>
                </a:solidFill>
                <a:latin typeface="Lucida Sans Unicode"/>
                <a:cs typeface="Lucida Sans Unicode"/>
              </a:rPr>
              <a:t>ребенка</a:t>
            </a:r>
            <a:r>
              <a:rPr sz="1650" dirty="0">
                <a:solidFill>
                  <a:srgbClr val="F7F7F2"/>
                </a:solidFill>
                <a:latin typeface="Tahoma"/>
                <a:cs typeface="Tahoma"/>
              </a:rPr>
              <a:t>.</a:t>
            </a:r>
            <a:r>
              <a:rPr sz="1650" spc="290" dirty="0">
                <a:solidFill>
                  <a:srgbClr val="F7F7F2"/>
                </a:solidFill>
                <a:latin typeface="Tahoma"/>
                <a:cs typeface="Tahoma"/>
              </a:rPr>
              <a:t>   </a:t>
            </a:r>
            <a:r>
              <a:rPr sz="1650" spc="-25" dirty="0">
                <a:solidFill>
                  <a:srgbClr val="F7F7F2"/>
                </a:solidFill>
                <a:latin typeface="Lucida Sans Unicode"/>
                <a:cs typeface="Lucida Sans Unicode"/>
              </a:rPr>
              <a:t>Для </a:t>
            </a:r>
            <a:r>
              <a:rPr sz="1650" dirty="0">
                <a:solidFill>
                  <a:srgbClr val="F7F7F2"/>
                </a:solidFill>
                <a:latin typeface="Lucida Sans Unicode"/>
                <a:cs typeface="Lucida Sans Unicode"/>
              </a:rPr>
              <a:t>этого</a:t>
            </a:r>
            <a:r>
              <a:rPr sz="1650" spc="204" dirty="0">
                <a:solidFill>
                  <a:srgbClr val="F7F7F2"/>
                </a:solidFill>
                <a:latin typeface="Lucida Sans Unicode"/>
                <a:cs typeface="Lucida Sans Unicode"/>
              </a:rPr>
              <a:t> </a:t>
            </a:r>
            <a:r>
              <a:rPr sz="1650" dirty="0">
                <a:solidFill>
                  <a:srgbClr val="F7F7F2"/>
                </a:solidFill>
                <a:latin typeface="Lucida Sans Unicode"/>
                <a:cs typeface="Lucida Sans Unicode"/>
              </a:rPr>
              <a:t>полезно</a:t>
            </a:r>
            <a:r>
              <a:rPr sz="1650" spc="210" dirty="0">
                <a:solidFill>
                  <a:srgbClr val="F7F7F2"/>
                </a:solidFill>
                <a:latin typeface="Lucida Sans Unicode"/>
                <a:cs typeface="Lucida Sans Unicode"/>
              </a:rPr>
              <a:t> </a:t>
            </a:r>
            <a:r>
              <a:rPr sz="1650" spc="-10" dirty="0">
                <a:solidFill>
                  <a:srgbClr val="F7F7F2"/>
                </a:solidFill>
                <a:latin typeface="Lucida Sans Unicode"/>
                <a:cs typeface="Lucida Sans Unicode"/>
              </a:rPr>
              <a:t>вспомнить </a:t>
            </a:r>
            <a:r>
              <a:rPr sz="1650" dirty="0">
                <a:solidFill>
                  <a:srgbClr val="F7F7F2"/>
                </a:solidFill>
                <a:latin typeface="Lucida Sans Unicode"/>
                <a:cs typeface="Lucida Sans Unicode"/>
              </a:rPr>
              <a:t>себя</a:t>
            </a:r>
            <a:r>
              <a:rPr sz="1650" spc="110" dirty="0">
                <a:solidFill>
                  <a:srgbClr val="F7F7F2"/>
                </a:solidFill>
                <a:latin typeface="Lucida Sans Unicode"/>
                <a:cs typeface="Lucida Sans Unicode"/>
              </a:rPr>
              <a:t> </a:t>
            </a:r>
            <a:r>
              <a:rPr sz="1650" spc="90" dirty="0">
                <a:solidFill>
                  <a:srgbClr val="F7F7F2"/>
                </a:solidFill>
                <a:latin typeface="Lucida Sans Unicode"/>
                <a:cs typeface="Lucida Sans Unicode"/>
              </a:rPr>
              <a:t>в</a:t>
            </a:r>
            <a:r>
              <a:rPr sz="1650" spc="110" dirty="0">
                <a:solidFill>
                  <a:srgbClr val="F7F7F2"/>
                </a:solidFill>
                <a:latin typeface="Lucida Sans Unicode"/>
                <a:cs typeface="Lucida Sans Unicode"/>
              </a:rPr>
              <a:t> </a:t>
            </a:r>
            <a:r>
              <a:rPr sz="1650" dirty="0">
                <a:solidFill>
                  <a:srgbClr val="F7F7F2"/>
                </a:solidFill>
                <a:latin typeface="Lucida Sans Unicode"/>
                <a:cs typeface="Lucida Sans Unicode"/>
              </a:rPr>
              <a:t>таком</a:t>
            </a:r>
            <a:r>
              <a:rPr sz="1650" spc="110" dirty="0">
                <a:solidFill>
                  <a:srgbClr val="F7F7F2"/>
                </a:solidFill>
                <a:latin typeface="Lucida Sans Unicode"/>
                <a:cs typeface="Lucida Sans Unicode"/>
              </a:rPr>
              <a:t> </a:t>
            </a:r>
            <a:r>
              <a:rPr sz="1650" dirty="0">
                <a:solidFill>
                  <a:srgbClr val="F7F7F2"/>
                </a:solidFill>
                <a:latin typeface="Lucida Sans Unicode"/>
                <a:cs typeface="Lucida Sans Unicode"/>
              </a:rPr>
              <a:t>же</a:t>
            </a:r>
            <a:r>
              <a:rPr sz="1650" spc="110" dirty="0">
                <a:solidFill>
                  <a:srgbClr val="F7F7F2"/>
                </a:solidFill>
                <a:latin typeface="Lucida Sans Unicode"/>
                <a:cs typeface="Lucida Sans Unicode"/>
              </a:rPr>
              <a:t> </a:t>
            </a:r>
            <a:r>
              <a:rPr sz="1650" spc="-10" dirty="0">
                <a:solidFill>
                  <a:srgbClr val="F7F7F2"/>
                </a:solidFill>
                <a:latin typeface="Lucida Sans Unicode"/>
                <a:cs typeface="Lucida Sans Unicode"/>
              </a:rPr>
              <a:t>возрасте</a:t>
            </a:r>
            <a:r>
              <a:rPr sz="1650" spc="-10" dirty="0">
                <a:solidFill>
                  <a:srgbClr val="F7F7F2"/>
                </a:solidFill>
                <a:latin typeface="Tahoma"/>
                <a:cs typeface="Tahoma"/>
              </a:rPr>
              <a:t>, </a:t>
            </a:r>
            <a:r>
              <a:rPr sz="1650" dirty="0">
                <a:solidFill>
                  <a:srgbClr val="F7F7F2"/>
                </a:solidFill>
                <a:latin typeface="Lucida Sans Unicode"/>
                <a:cs typeface="Lucida Sans Unicode"/>
              </a:rPr>
              <a:t>свой</a:t>
            </a:r>
            <a:r>
              <a:rPr sz="1650" spc="220" dirty="0">
                <a:solidFill>
                  <a:srgbClr val="F7F7F2"/>
                </a:solidFill>
                <a:latin typeface="Lucida Sans Unicode"/>
                <a:cs typeface="Lucida Sans Unicode"/>
              </a:rPr>
              <a:t>  </a:t>
            </a:r>
            <a:r>
              <a:rPr sz="1650" spc="50" dirty="0">
                <a:solidFill>
                  <a:srgbClr val="F7F7F2"/>
                </a:solidFill>
                <a:latin typeface="Lucida Sans Unicode"/>
                <a:cs typeface="Lucida Sans Unicode"/>
              </a:rPr>
              <a:t>первый</a:t>
            </a:r>
            <a:r>
              <a:rPr sz="1650" spc="220" dirty="0">
                <a:solidFill>
                  <a:srgbClr val="F7F7F2"/>
                </a:solidFill>
                <a:latin typeface="Lucida Sans Unicode"/>
                <a:cs typeface="Lucida Sans Unicode"/>
              </a:rPr>
              <a:t>  </a:t>
            </a:r>
            <a:r>
              <a:rPr sz="1650" dirty="0">
                <a:solidFill>
                  <a:srgbClr val="F7F7F2"/>
                </a:solidFill>
                <a:latin typeface="Lucida Sans Unicode"/>
                <a:cs typeface="Lucida Sans Unicode"/>
              </a:rPr>
              <a:t>контакт</a:t>
            </a:r>
            <a:r>
              <a:rPr sz="1650" spc="220" dirty="0">
                <a:solidFill>
                  <a:srgbClr val="F7F7F2"/>
                </a:solidFill>
                <a:latin typeface="Lucida Sans Unicode"/>
                <a:cs typeface="Lucida Sans Unicode"/>
              </a:rPr>
              <a:t>  </a:t>
            </a:r>
            <a:r>
              <a:rPr sz="1650" spc="-50" dirty="0">
                <a:solidFill>
                  <a:srgbClr val="F7F7F2"/>
                </a:solidFill>
                <a:latin typeface="Lucida Sans Unicode"/>
                <a:cs typeface="Lucida Sans Unicode"/>
              </a:rPr>
              <a:t>с </a:t>
            </a:r>
            <a:r>
              <a:rPr sz="1650" dirty="0">
                <a:solidFill>
                  <a:srgbClr val="F7F7F2"/>
                </a:solidFill>
                <a:latin typeface="Lucida Sans Unicode"/>
                <a:cs typeface="Lucida Sans Unicode"/>
              </a:rPr>
              <a:t>алкоголем</a:t>
            </a:r>
            <a:r>
              <a:rPr sz="1650" dirty="0">
                <a:solidFill>
                  <a:srgbClr val="F7F7F2"/>
                </a:solidFill>
                <a:latin typeface="Tahoma"/>
                <a:cs typeface="Tahoma"/>
              </a:rPr>
              <a:t>,</a:t>
            </a:r>
            <a:r>
              <a:rPr sz="1650" spc="-100" dirty="0">
                <a:solidFill>
                  <a:srgbClr val="F7F7F2"/>
                </a:solidFill>
                <a:latin typeface="Tahoma"/>
                <a:cs typeface="Tahoma"/>
              </a:rPr>
              <a:t> </a:t>
            </a:r>
            <a:r>
              <a:rPr sz="1650" spc="-10" dirty="0">
                <a:solidFill>
                  <a:srgbClr val="F7F7F2"/>
                </a:solidFill>
                <a:latin typeface="Lucida Sans Unicode"/>
                <a:cs typeface="Lucida Sans Unicode"/>
              </a:rPr>
              <a:t>табаком</a:t>
            </a:r>
            <a:r>
              <a:rPr sz="1650" spc="-10" dirty="0">
                <a:solidFill>
                  <a:srgbClr val="F7F7F2"/>
                </a:solidFill>
                <a:latin typeface="Tahoma"/>
                <a:cs typeface="Tahoma"/>
              </a:rPr>
              <a:t>.</a:t>
            </a:r>
            <a:endParaRPr sz="16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76860" y="0"/>
            <a:ext cx="12709525" cy="10287000"/>
            <a:chOff x="5576860" y="0"/>
            <a:chExt cx="12709525" cy="10287000"/>
          </a:xfrm>
        </p:grpSpPr>
        <p:sp>
          <p:nvSpPr>
            <p:cNvPr id="3" name="object 3"/>
            <p:cNvSpPr/>
            <p:nvPr/>
          </p:nvSpPr>
          <p:spPr>
            <a:xfrm>
              <a:off x="10304069" y="0"/>
              <a:ext cx="7981950" cy="10287000"/>
            </a:xfrm>
            <a:custGeom>
              <a:avLst/>
              <a:gdLst/>
              <a:ahLst/>
              <a:cxnLst/>
              <a:rect l="l" t="t" r="r" b="b"/>
              <a:pathLst>
                <a:path w="7981950" h="10287000">
                  <a:moveTo>
                    <a:pt x="0" y="0"/>
                  </a:moveTo>
                  <a:lnTo>
                    <a:pt x="7981949" y="0"/>
                  </a:lnTo>
                  <a:lnTo>
                    <a:pt x="7981949" y="10286999"/>
                  </a:lnTo>
                  <a:lnTo>
                    <a:pt x="0" y="10286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F7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76860" y="0"/>
              <a:ext cx="4724399" cy="10282575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1028687" y="11"/>
            <a:ext cx="5181600" cy="9977755"/>
          </a:xfrm>
          <a:custGeom>
            <a:avLst/>
            <a:gdLst/>
            <a:ahLst/>
            <a:cxnLst/>
            <a:rect l="l" t="t" r="r" b="b"/>
            <a:pathLst>
              <a:path w="5181600" h="9977755">
                <a:moveTo>
                  <a:pt x="5181600" y="0"/>
                </a:moveTo>
                <a:lnTo>
                  <a:pt x="5151818" y="0"/>
                </a:lnTo>
                <a:lnTo>
                  <a:pt x="5151818" y="9947135"/>
                </a:lnTo>
                <a:lnTo>
                  <a:pt x="29171" y="9947135"/>
                </a:lnTo>
                <a:lnTo>
                  <a:pt x="29171" y="406"/>
                </a:lnTo>
                <a:lnTo>
                  <a:pt x="0" y="406"/>
                </a:lnTo>
                <a:lnTo>
                  <a:pt x="0" y="9947135"/>
                </a:lnTo>
                <a:lnTo>
                  <a:pt x="0" y="9977628"/>
                </a:lnTo>
                <a:lnTo>
                  <a:pt x="5181600" y="9977628"/>
                </a:lnTo>
                <a:lnTo>
                  <a:pt x="5181600" y="9947605"/>
                </a:lnTo>
                <a:lnTo>
                  <a:pt x="5181600" y="9947135"/>
                </a:lnTo>
                <a:lnTo>
                  <a:pt x="5181600" y="0"/>
                </a:lnTo>
                <a:close/>
              </a:path>
            </a:pathLst>
          </a:custGeom>
          <a:solidFill>
            <a:srgbClr val="F7F7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17975" y="799228"/>
            <a:ext cx="3905250" cy="8611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51130">
              <a:lnSpc>
                <a:spcPct val="105900"/>
              </a:lnSpc>
              <a:spcBef>
                <a:spcPts val="95"/>
              </a:spcBef>
            </a:pPr>
            <a:r>
              <a:rPr sz="2800" b="1" spc="140" dirty="0">
                <a:solidFill>
                  <a:srgbClr val="F7F7F2"/>
                </a:solidFill>
                <a:latin typeface="Tahoma"/>
                <a:cs typeface="Tahoma"/>
              </a:rPr>
              <a:t>Сегодня</a:t>
            </a:r>
            <a:r>
              <a:rPr sz="2800" b="1" spc="35" dirty="0">
                <a:solidFill>
                  <a:srgbClr val="F7F7F2"/>
                </a:solidFill>
                <a:latin typeface="Tahoma"/>
                <a:cs typeface="Tahoma"/>
              </a:rPr>
              <a:t> </a:t>
            </a:r>
            <a:r>
              <a:rPr sz="2800" b="1" spc="85" dirty="0">
                <a:solidFill>
                  <a:srgbClr val="F7F7F2"/>
                </a:solidFill>
                <a:latin typeface="Tahoma"/>
                <a:cs typeface="Tahoma"/>
              </a:rPr>
              <a:t>алкоголь </a:t>
            </a:r>
            <a:r>
              <a:rPr sz="2800" b="1" spc="160" dirty="0">
                <a:solidFill>
                  <a:srgbClr val="F7F7F2"/>
                </a:solidFill>
                <a:latin typeface="Tahoma"/>
                <a:cs typeface="Tahoma"/>
              </a:rPr>
              <a:t>и</a:t>
            </a:r>
            <a:r>
              <a:rPr sz="2800" b="1" spc="35" dirty="0">
                <a:solidFill>
                  <a:srgbClr val="F7F7F2"/>
                </a:solidFill>
                <a:latin typeface="Tahoma"/>
                <a:cs typeface="Tahoma"/>
              </a:rPr>
              <a:t> </a:t>
            </a:r>
            <a:r>
              <a:rPr sz="2800" b="1" spc="140" dirty="0">
                <a:solidFill>
                  <a:srgbClr val="F7F7F2"/>
                </a:solidFill>
                <a:latin typeface="Tahoma"/>
                <a:cs typeface="Tahoma"/>
              </a:rPr>
              <a:t>наркотики</a:t>
            </a:r>
            <a:r>
              <a:rPr sz="2800" b="1" spc="40" dirty="0">
                <a:solidFill>
                  <a:srgbClr val="F7F7F2"/>
                </a:solidFill>
                <a:latin typeface="Tahoma"/>
                <a:cs typeface="Tahoma"/>
              </a:rPr>
              <a:t> </a:t>
            </a:r>
            <a:r>
              <a:rPr sz="2800" b="1" spc="100" dirty="0">
                <a:solidFill>
                  <a:srgbClr val="F7F7F2"/>
                </a:solidFill>
                <a:latin typeface="Tahoma"/>
                <a:cs typeface="Tahoma"/>
              </a:rPr>
              <a:t>стали </a:t>
            </a:r>
            <a:r>
              <a:rPr sz="2800" b="1" spc="65" dirty="0">
                <a:solidFill>
                  <a:srgbClr val="F7F7F2"/>
                </a:solidFill>
                <a:latin typeface="Tahoma"/>
                <a:cs typeface="Tahoma"/>
              </a:rPr>
              <a:t>частью </a:t>
            </a:r>
            <a:r>
              <a:rPr sz="2800" b="1" spc="140" dirty="0">
                <a:solidFill>
                  <a:srgbClr val="F7F7F2"/>
                </a:solidFill>
                <a:latin typeface="Tahoma"/>
                <a:cs typeface="Tahoma"/>
              </a:rPr>
              <a:t>молодежной </a:t>
            </a:r>
            <a:r>
              <a:rPr sz="2800" b="1" spc="120" dirty="0">
                <a:solidFill>
                  <a:srgbClr val="F7F7F2"/>
                </a:solidFill>
                <a:latin typeface="Tahoma"/>
                <a:cs typeface="Tahoma"/>
              </a:rPr>
              <a:t>среды.</a:t>
            </a:r>
            <a:r>
              <a:rPr sz="2800" b="1" spc="35" dirty="0">
                <a:solidFill>
                  <a:srgbClr val="F7F7F2"/>
                </a:solidFill>
                <a:latin typeface="Tahoma"/>
                <a:cs typeface="Tahoma"/>
              </a:rPr>
              <a:t> </a:t>
            </a:r>
            <a:r>
              <a:rPr sz="2800" b="1" spc="90" dirty="0">
                <a:solidFill>
                  <a:srgbClr val="F7F7F2"/>
                </a:solidFill>
                <a:latin typeface="Tahoma"/>
                <a:cs typeface="Tahoma"/>
              </a:rPr>
              <a:t>Это </a:t>
            </a:r>
            <a:r>
              <a:rPr sz="2800" b="1" spc="105" dirty="0">
                <a:solidFill>
                  <a:srgbClr val="F7F7F2"/>
                </a:solidFill>
                <a:latin typeface="Tahoma"/>
                <a:cs typeface="Tahoma"/>
              </a:rPr>
              <a:t>реальность,</a:t>
            </a:r>
            <a:r>
              <a:rPr sz="2800" b="1" spc="55" dirty="0">
                <a:solidFill>
                  <a:srgbClr val="F7F7F2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F7F7F2"/>
                </a:solidFill>
                <a:latin typeface="Tahoma"/>
                <a:cs typeface="Tahoma"/>
              </a:rPr>
              <a:t>в </a:t>
            </a:r>
            <a:r>
              <a:rPr sz="2800" b="1" spc="145" dirty="0">
                <a:solidFill>
                  <a:srgbClr val="F7F7F2"/>
                </a:solidFill>
                <a:latin typeface="Tahoma"/>
                <a:cs typeface="Tahoma"/>
              </a:rPr>
              <a:t>которой</a:t>
            </a:r>
            <a:r>
              <a:rPr sz="2800" b="1" spc="40" dirty="0">
                <a:solidFill>
                  <a:srgbClr val="F7F7F2"/>
                </a:solidFill>
                <a:latin typeface="Tahoma"/>
                <a:cs typeface="Tahoma"/>
              </a:rPr>
              <a:t> </a:t>
            </a:r>
            <a:r>
              <a:rPr sz="2800" b="1" spc="90" dirty="0">
                <a:solidFill>
                  <a:srgbClr val="F7F7F2"/>
                </a:solidFill>
                <a:latin typeface="Tahoma"/>
                <a:cs typeface="Tahoma"/>
              </a:rPr>
              <a:t>живут </a:t>
            </a:r>
            <a:r>
              <a:rPr sz="2800" b="1" spc="130" dirty="0">
                <a:solidFill>
                  <a:srgbClr val="F7F7F2"/>
                </a:solidFill>
                <a:latin typeface="Tahoma"/>
                <a:cs typeface="Tahoma"/>
              </a:rPr>
              <a:t>наши</a:t>
            </a:r>
            <a:r>
              <a:rPr sz="2800" b="1" spc="35" dirty="0">
                <a:solidFill>
                  <a:srgbClr val="F7F7F2"/>
                </a:solidFill>
                <a:latin typeface="Tahoma"/>
                <a:cs typeface="Tahoma"/>
              </a:rPr>
              <a:t> </a:t>
            </a:r>
            <a:r>
              <a:rPr sz="2800" b="1" spc="75" dirty="0">
                <a:solidFill>
                  <a:srgbClr val="F7F7F2"/>
                </a:solidFill>
                <a:latin typeface="Tahoma"/>
                <a:cs typeface="Tahoma"/>
              </a:rPr>
              <a:t>дети.</a:t>
            </a:r>
            <a:endParaRPr sz="2800">
              <a:latin typeface="Tahoma"/>
              <a:cs typeface="Tahoma"/>
            </a:endParaRPr>
          </a:p>
          <a:p>
            <a:pPr marL="12700" marR="5080">
              <a:lnSpc>
                <a:spcPct val="105900"/>
              </a:lnSpc>
            </a:pPr>
            <a:r>
              <a:rPr sz="2800" b="1" spc="135" dirty="0">
                <a:solidFill>
                  <a:srgbClr val="F7F7F2"/>
                </a:solidFill>
                <a:latin typeface="Tahoma"/>
                <a:cs typeface="Tahoma"/>
              </a:rPr>
              <a:t>Невозможно </a:t>
            </a:r>
            <a:r>
              <a:rPr sz="2800" b="1" spc="114" dirty="0">
                <a:solidFill>
                  <a:srgbClr val="F7F7F2"/>
                </a:solidFill>
                <a:latin typeface="Tahoma"/>
                <a:cs typeface="Tahoma"/>
              </a:rPr>
              <a:t>изолировать </a:t>
            </a:r>
            <a:r>
              <a:rPr sz="2800" b="1" spc="145" dirty="0">
                <a:solidFill>
                  <a:srgbClr val="F7F7F2"/>
                </a:solidFill>
                <a:latin typeface="Tahoma"/>
                <a:cs typeface="Tahoma"/>
              </a:rPr>
              <a:t>ребенка</a:t>
            </a:r>
            <a:r>
              <a:rPr sz="2800" b="1" spc="45" dirty="0">
                <a:solidFill>
                  <a:srgbClr val="F7F7F2"/>
                </a:solidFill>
                <a:latin typeface="Tahoma"/>
                <a:cs typeface="Tahoma"/>
              </a:rPr>
              <a:t> </a:t>
            </a:r>
            <a:r>
              <a:rPr sz="2800" b="1" spc="90" dirty="0">
                <a:solidFill>
                  <a:srgbClr val="F7F7F2"/>
                </a:solidFill>
                <a:latin typeface="Tahoma"/>
                <a:cs typeface="Tahoma"/>
              </a:rPr>
              <a:t>от</a:t>
            </a:r>
            <a:r>
              <a:rPr sz="2800" b="1" spc="45" dirty="0">
                <a:solidFill>
                  <a:srgbClr val="F7F7F2"/>
                </a:solidFill>
                <a:latin typeface="Tahoma"/>
                <a:cs typeface="Tahoma"/>
              </a:rPr>
              <a:t> </a:t>
            </a:r>
            <a:r>
              <a:rPr sz="2800" b="1" spc="120" dirty="0">
                <a:solidFill>
                  <a:srgbClr val="F7F7F2"/>
                </a:solidFill>
                <a:latin typeface="Tahoma"/>
                <a:cs typeface="Tahoma"/>
              </a:rPr>
              <a:t>этой </a:t>
            </a:r>
            <a:r>
              <a:rPr sz="2800" b="1" spc="105" dirty="0">
                <a:solidFill>
                  <a:srgbClr val="F7F7F2"/>
                </a:solidFill>
                <a:latin typeface="Tahoma"/>
                <a:cs typeface="Tahoma"/>
              </a:rPr>
              <a:t>реальности,</a:t>
            </a:r>
            <a:r>
              <a:rPr sz="2800" b="1" spc="700" dirty="0">
                <a:solidFill>
                  <a:srgbClr val="F7F7F2"/>
                </a:solidFill>
                <a:latin typeface="Tahoma"/>
                <a:cs typeface="Tahoma"/>
              </a:rPr>
              <a:t> </a:t>
            </a:r>
            <a:r>
              <a:rPr sz="2800" b="1" spc="150" dirty="0">
                <a:solidFill>
                  <a:srgbClr val="F7F7F2"/>
                </a:solidFill>
                <a:latin typeface="Tahoma"/>
                <a:cs typeface="Tahoma"/>
              </a:rPr>
              <a:t>просто</a:t>
            </a:r>
            <a:r>
              <a:rPr sz="2800" b="1" spc="25" dirty="0">
                <a:solidFill>
                  <a:srgbClr val="F7F7F2"/>
                </a:solidFill>
                <a:latin typeface="Tahoma"/>
                <a:cs typeface="Tahoma"/>
              </a:rPr>
              <a:t> </a:t>
            </a:r>
            <a:r>
              <a:rPr sz="2800" b="1" spc="114" dirty="0">
                <a:solidFill>
                  <a:srgbClr val="F7F7F2"/>
                </a:solidFill>
                <a:latin typeface="Tahoma"/>
                <a:cs typeface="Tahoma"/>
              </a:rPr>
              <a:t>запретив </a:t>
            </a:r>
            <a:r>
              <a:rPr sz="2800" b="1" spc="110" dirty="0">
                <a:solidFill>
                  <a:srgbClr val="F7F7F2"/>
                </a:solidFill>
                <a:latin typeface="Tahoma"/>
                <a:cs typeface="Tahoma"/>
              </a:rPr>
              <a:t>употреблять </a:t>
            </a:r>
            <a:r>
              <a:rPr sz="2800" b="1" spc="105" dirty="0">
                <a:solidFill>
                  <a:srgbClr val="F7F7F2"/>
                </a:solidFill>
                <a:latin typeface="Tahoma"/>
                <a:cs typeface="Tahoma"/>
              </a:rPr>
              <a:t>наркотики, </a:t>
            </a:r>
            <a:r>
              <a:rPr sz="2800" b="1" spc="110" dirty="0">
                <a:solidFill>
                  <a:srgbClr val="F7F7F2"/>
                </a:solidFill>
                <a:latin typeface="Tahoma"/>
                <a:cs typeface="Tahoma"/>
              </a:rPr>
              <a:t>посещать </a:t>
            </a:r>
            <a:r>
              <a:rPr sz="2800" b="1" spc="155" dirty="0">
                <a:solidFill>
                  <a:srgbClr val="F7F7F2"/>
                </a:solidFill>
                <a:latin typeface="Tahoma"/>
                <a:cs typeface="Tahoma"/>
              </a:rPr>
              <a:t>дискотеки</a:t>
            </a:r>
            <a:r>
              <a:rPr sz="2800" b="1" spc="45" dirty="0">
                <a:solidFill>
                  <a:srgbClr val="F7F7F2"/>
                </a:solidFill>
                <a:latin typeface="Tahoma"/>
                <a:cs typeface="Tahoma"/>
              </a:rPr>
              <a:t> </a:t>
            </a:r>
            <a:r>
              <a:rPr sz="2800" b="1" spc="160" dirty="0">
                <a:solidFill>
                  <a:srgbClr val="F7F7F2"/>
                </a:solidFill>
                <a:latin typeface="Tahoma"/>
                <a:cs typeface="Tahoma"/>
              </a:rPr>
              <a:t>и</a:t>
            </a:r>
            <a:r>
              <a:rPr sz="2800" b="1" spc="45" dirty="0">
                <a:solidFill>
                  <a:srgbClr val="F7F7F2"/>
                </a:solidFill>
                <a:latin typeface="Tahoma"/>
                <a:cs typeface="Tahoma"/>
              </a:rPr>
              <a:t> </a:t>
            </a:r>
            <a:r>
              <a:rPr sz="2800" b="1" spc="75" dirty="0">
                <a:solidFill>
                  <a:srgbClr val="F7F7F2"/>
                </a:solidFill>
                <a:latin typeface="Tahoma"/>
                <a:cs typeface="Tahoma"/>
              </a:rPr>
              <a:t>гулять </a:t>
            </a:r>
            <a:r>
              <a:rPr sz="2800" b="1" spc="50" dirty="0">
                <a:solidFill>
                  <a:srgbClr val="F7F7F2"/>
                </a:solidFill>
                <a:latin typeface="Tahoma"/>
                <a:cs typeface="Tahoma"/>
              </a:rPr>
              <a:t>в</a:t>
            </a:r>
            <a:r>
              <a:rPr sz="2800" b="1" spc="25" dirty="0">
                <a:solidFill>
                  <a:srgbClr val="F7F7F2"/>
                </a:solidFill>
                <a:latin typeface="Tahoma"/>
                <a:cs typeface="Tahoma"/>
              </a:rPr>
              <a:t> </a:t>
            </a:r>
            <a:r>
              <a:rPr sz="2800" b="1" spc="130" dirty="0">
                <a:solidFill>
                  <a:srgbClr val="F7F7F2"/>
                </a:solidFill>
                <a:latin typeface="Tahoma"/>
                <a:cs typeface="Tahoma"/>
              </a:rPr>
              <a:t>определенных </a:t>
            </a:r>
            <a:r>
              <a:rPr sz="2800" b="1" spc="70" dirty="0">
                <a:solidFill>
                  <a:srgbClr val="F7F7F2"/>
                </a:solidFill>
                <a:latin typeface="Tahoma"/>
                <a:cs typeface="Tahoma"/>
              </a:rPr>
              <a:t>местах.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828162" y="2423184"/>
            <a:ext cx="8460105" cy="5442585"/>
          </a:xfrm>
          <a:custGeom>
            <a:avLst/>
            <a:gdLst/>
            <a:ahLst/>
            <a:cxnLst/>
            <a:rect l="l" t="t" r="r" b="b"/>
            <a:pathLst>
              <a:path w="8460105" h="5442584">
                <a:moveTo>
                  <a:pt x="8459838" y="0"/>
                </a:moveTo>
                <a:lnTo>
                  <a:pt x="0" y="0"/>
                </a:lnTo>
                <a:lnTo>
                  <a:pt x="0" y="22860"/>
                </a:lnTo>
                <a:lnTo>
                  <a:pt x="0" y="5418213"/>
                </a:lnTo>
                <a:lnTo>
                  <a:pt x="0" y="5442343"/>
                </a:lnTo>
                <a:lnTo>
                  <a:pt x="8459838" y="5442343"/>
                </a:lnTo>
                <a:lnTo>
                  <a:pt x="8459838" y="5418213"/>
                </a:lnTo>
                <a:lnTo>
                  <a:pt x="23126" y="5418213"/>
                </a:lnTo>
                <a:lnTo>
                  <a:pt x="23126" y="22860"/>
                </a:lnTo>
                <a:lnTo>
                  <a:pt x="8459838" y="22860"/>
                </a:lnTo>
                <a:lnTo>
                  <a:pt x="8459838" y="0"/>
                </a:lnTo>
                <a:close/>
              </a:path>
            </a:pathLst>
          </a:custGeom>
          <a:solidFill>
            <a:srgbClr val="8FBE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1057363" y="3137478"/>
            <a:ext cx="6736080" cy="13690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3585"/>
              </a:lnSpc>
              <a:spcBef>
                <a:spcPts val="120"/>
              </a:spcBef>
            </a:pPr>
            <a:r>
              <a:rPr sz="3150" spc="370" dirty="0"/>
              <a:t>ОБЪЕДИНИВ</a:t>
            </a:r>
            <a:r>
              <a:rPr sz="3150" spc="445" dirty="0"/>
              <a:t> </a:t>
            </a:r>
            <a:r>
              <a:rPr sz="3150" spc="300" dirty="0"/>
              <a:t>УСИЛИЯ</a:t>
            </a:r>
            <a:endParaRPr sz="3150"/>
          </a:p>
          <a:p>
            <a:pPr marL="12700" marR="5080">
              <a:lnSpc>
                <a:spcPts val="3390"/>
              </a:lnSpc>
              <a:spcBef>
                <a:spcPts val="240"/>
              </a:spcBef>
            </a:pPr>
            <a:r>
              <a:rPr sz="3150" spc="360" dirty="0"/>
              <a:t>РОДИТЕЛЕЙ</a:t>
            </a:r>
            <a:r>
              <a:rPr sz="3150" spc="415" dirty="0"/>
              <a:t> </a:t>
            </a:r>
            <a:r>
              <a:rPr sz="3150" spc="145" dirty="0"/>
              <a:t>И</a:t>
            </a:r>
            <a:r>
              <a:rPr sz="3150" spc="425" dirty="0"/>
              <a:t> </a:t>
            </a:r>
            <a:r>
              <a:rPr sz="3150" spc="350" dirty="0"/>
              <a:t>ПЕДАГОГОВ, </a:t>
            </a:r>
            <a:r>
              <a:rPr sz="3150" spc="325" dirty="0"/>
              <a:t>МЫ</a:t>
            </a:r>
            <a:r>
              <a:rPr sz="3150" spc="420" dirty="0"/>
              <a:t> </a:t>
            </a:r>
            <a:r>
              <a:rPr sz="3150" spc="380" dirty="0"/>
              <a:t>СМОЖЕМ</a:t>
            </a:r>
            <a:r>
              <a:rPr sz="3150" spc="434" dirty="0"/>
              <a:t> </a:t>
            </a:r>
            <a:r>
              <a:rPr sz="3150" spc="350" dirty="0"/>
              <a:t>ПОМОЧЬ</a:t>
            </a:r>
            <a:endParaRPr sz="3150"/>
          </a:p>
        </p:txBody>
      </p:sp>
      <p:sp>
        <p:nvSpPr>
          <p:cNvPr id="9" name="object 9"/>
          <p:cNvSpPr txBox="1"/>
          <p:nvPr/>
        </p:nvSpPr>
        <p:spPr>
          <a:xfrm>
            <a:off x="11057363" y="4428216"/>
            <a:ext cx="6158230" cy="266001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 marR="5080">
              <a:lnSpc>
                <a:spcPts val="3390"/>
              </a:lnSpc>
              <a:spcBef>
                <a:spcPts val="555"/>
              </a:spcBef>
            </a:pPr>
            <a:r>
              <a:rPr sz="3150" b="1" spc="325" dirty="0">
                <a:solidFill>
                  <a:srgbClr val="8FBEAB"/>
                </a:solidFill>
                <a:latin typeface="Tahoma"/>
                <a:cs typeface="Tahoma"/>
              </a:rPr>
              <a:t>ДЕТЯМ</a:t>
            </a:r>
            <a:r>
              <a:rPr sz="3150" b="1" spc="425" dirty="0">
                <a:solidFill>
                  <a:srgbClr val="8FBEAB"/>
                </a:solidFill>
                <a:latin typeface="Tahoma"/>
                <a:cs typeface="Tahoma"/>
              </a:rPr>
              <a:t> </a:t>
            </a:r>
            <a:r>
              <a:rPr sz="3150" b="1" spc="285" dirty="0">
                <a:solidFill>
                  <a:srgbClr val="8FBEAB"/>
                </a:solidFill>
                <a:latin typeface="Tahoma"/>
                <a:cs typeface="Tahoma"/>
              </a:rPr>
              <a:t>ЛУЧШЕ</a:t>
            </a:r>
            <a:r>
              <a:rPr sz="3150" b="1" spc="425" dirty="0">
                <a:solidFill>
                  <a:srgbClr val="8FBEAB"/>
                </a:solidFill>
                <a:latin typeface="Tahoma"/>
                <a:cs typeface="Tahoma"/>
              </a:rPr>
              <a:t> </a:t>
            </a:r>
            <a:r>
              <a:rPr sz="3150" b="1" spc="345" dirty="0">
                <a:solidFill>
                  <a:srgbClr val="8FBEAB"/>
                </a:solidFill>
                <a:latin typeface="Tahoma"/>
                <a:cs typeface="Tahoma"/>
              </a:rPr>
              <a:t>УЗНАТЬ</a:t>
            </a:r>
            <a:r>
              <a:rPr sz="3150" b="1" spc="425" dirty="0">
                <a:solidFill>
                  <a:srgbClr val="8FBEAB"/>
                </a:solidFill>
                <a:latin typeface="Tahoma"/>
                <a:cs typeface="Tahoma"/>
              </a:rPr>
              <a:t> </a:t>
            </a:r>
            <a:r>
              <a:rPr sz="3150" b="1" spc="95" dirty="0">
                <a:solidFill>
                  <a:srgbClr val="8FBEAB"/>
                </a:solidFill>
                <a:latin typeface="Tahoma"/>
                <a:cs typeface="Tahoma"/>
              </a:rPr>
              <a:t>И </a:t>
            </a:r>
            <a:r>
              <a:rPr sz="3150" b="1" spc="315" dirty="0">
                <a:solidFill>
                  <a:srgbClr val="8FBEAB"/>
                </a:solidFill>
                <a:latin typeface="Tahoma"/>
                <a:cs typeface="Tahoma"/>
              </a:rPr>
              <a:t>ПОНЯТЬ</a:t>
            </a:r>
            <a:r>
              <a:rPr sz="3150" b="1" spc="430" dirty="0">
                <a:solidFill>
                  <a:srgbClr val="8FBEAB"/>
                </a:solidFill>
                <a:latin typeface="Tahoma"/>
                <a:cs typeface="Tahoma"/>
              </a:rPr>
              <a:t> </a:t>
            </a:r>
            <a:r>
              <a:rPr sz="3150" b="1" spc="250" dirty="0">
                <a:solidFill>
                  <a:srgbClr val="8FBEAB"/>
                </a:solidFill>
                <a:latin typeface="Tahoma"/>
                <a:cs typeface="Tahoma"/>
              </a:rPr>
              <a:t>СЕБЯ!</a:t>
            </a:r>
            <a:endParaRPr sz="3150">
              <a:latin typeface="Tahoma"/>
              <a:cs typeface="Tahoma"/>
            </a:endParaRPr>
          </a:p>
          <a:p>
            <a:pPr marL="12700">
              <a:lnSpc>
                <a:spcPts val="3585"/>
              </a:lnSpc>
              <a:spcBef>
                <a:spcPts val="2945"/>
              </a:spcBef>
            </a:pPr>
            <a:r>
              <a:rPr sz="3150" b="1" spc="370" dirty="0">
                <a:solidFill>
                  <a:srgbClr val="8FBEAB"/>
                </a:solidFill>
                <a:latin typeface="Tahoma"/>
                <a:cs typeface="Tahoma"/>
              </a:rPr>
              <a:t>ПРОБЛЕМУ</a:t>
            </a:r>
            <a:r>
              <a:rPr sz="3150" b="1" spc="415" dirty="0">
                <a:solidFill>
                  <a:srgbClr val="8FBEAB"/>
                </a:solidFill>
                <a:latin typeface="Tahoma"/>
                <a:cs typeface="Tahoma"/>
              </a:rPr>
              <a:t> </a:t>
            </a:r>
            <a:r>
              <a:rPr sz="3150" b="1" spc="290" dirty="0">
                <a:solidFill>
                  <a:srgbClr val="8FBEAB"/>
                </a:solidFill>
                <a:latin typeface="Tahoma"/>
                <a:cs typeface="Tahoma"/>
              </a:rPr>
              <a:t>ЛЕГЧЕ</a:t>
            </a:r>
            <a:endParaRPr sz="3150">
              <a:latin typeface="Tahoma"/>
              <a:cs typeface="Tahoma"/>
            </a:endParaRPr>
          </a:p>
          <a:p>
            <a:pPr marL="12700" marR="613410">
              <a:lnSpc>
                <a:spcPts val="3390"/>
              </a:lnSpc>
              <a:spcBef>
                <a:spcPts val="244"/>
              </a:spcBef>
            </a:pPr>
            <a:r>
              <a:rPr sz="3150" b="1" spc="355" dirty="0">
                <a:solidFill>
                  <a:srgbClr val="8FBEAB"/>
                </a:solidFill>
                <a:latin typeface="Tahoma"/>
                <a:cs typeface="Tahoma"/>
              </a:rPr>
              <a:t>ПРЕДОТВРАТИТЬ,</a:t>
            </a:r>
            <a:r>
              <a:rPr sz="3150" b="1" spc="420" dirty="0">
                <a:solidFill>
                  <a:srgbClr val="8FBEAB"/>
                </a:solidFill>
                <a:latin typeface="Tahoma"/>
                <a:cs typeface="Tahoma"/>
              </a:rPr>
              <a:t> </a:t>
            </a:r>
            <a:r>
              <a:rPr sz="3150" b="1" spc="290" dirty="0">
                <a:solidFill>
                  <a:srgbClr val="8FBEAB"/>
                </a:solidFill>
                <a:latin typeface="Tahoma"/>
                <a:cs typeface="Tahoma"/>
              </a:rPr>
              <a:t>ЧЕМ </a:t>
            </a:r>
            <a:r>
              <a:rPr sz="3150" b="1" spc="365" dirty="0">
                <a:solidFill>
                  <a:srgbClr val="8FBEAB"/>
                </a:solidFill>
                <a:latin typeface="Tahoma"/>
                <a:cs typeface="Tahoma"/>
              </a:rPr>
              <a:t>СПРАВИТЬСЯ</a:t>
            </a:r>
            <a:r>
              <a:rPr sz="3150" b="1" spc="415" dirty="0">
                <a:solidFill>
                  <a:srgbClr val="8FBEAB"/>
                </a:solidFill>
                <a:latin typeface="Tahoma"/>
                <a:cs typeface="Tahoma"/>
              </a:rPr>
              <a:t> </a:t>
            </a:r>
            <a:r>
              <a:rPr sz="3150" b="1" spc="185" dirty="0">
                <a:solidFill>
                  <a:srgbClr val="8FBEAB"/>
                </a:solidFill>
                <a:latin typeface="Tahoma"/>
                <a:cs typeface="Tahoma"/>
              </a:rPr>
              <a:t>С</a:t>
            </a:r>
            <a:r>
              <a:rPr sz="3150" b="1" spc="430" dirty="0">
                <a:solidFill>
                  <a:srgbClr val="8FBEAB"/>
                </a:solidFill>
                <a:latin typeface="Tahoma"/>
                <a:cs typeface="Tahoma"/>
              </a:rPr>
              <a:t> </a:t>
            </a:r>
            <a:r>
              <a:rPr sz="3150" b="1" spc="229" dirty="0">
                <a:solidFill>
                  <a:srgbClr val="8FBEAB"/>
                </a:solidFill>
                <a:latin typeface="Tahoma"/>
                <a:cs typeface="Tahoma"/>
              </a:rPr>
              <a:t>НЕЙ!</a:t>
            </a:r>
            <a:endParaRPr sz="315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246367" y="9408536"/>
            <a:ext cx="467003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spc="210" dirty="0" err="1" smtClean="0">
                <a:solidFill>
                  <a:srgbClr val="8FBEAB"/>
                </a:solidFill>
                <a:latin typeface="Tahoma"/>
                <a:cs typeface="Tahoma"/>
              </a:rPr>
              <a:t>Сельментаузен</a:t>
            </a:r>
            <a:r>
              <a:rPr sz="2400" b="1" spc="210" dirty="0" smtClean="0">
                <a:solidFill>
                  <a:srgbClr val="8FBEAB"/>
                </a:solidFill>
                <a:latin typeface="Tahoma"/>
                <a:cs typeface="Tahoma"/>
              </a:rPr>
              <a:t>,</a:t>
            </a:r>
            <a:r>
              <a:rPr sz="2400" b="1" spc="345" dirty="0" smtClean="0">
                <a:solidFill>
                  <a:srgbClr val="8FBEAB"/>
                </a:solidFill>
                <a:latin typeface="Tahoma"/>
                <a:cs typeface="Tahoma"/>
              </a:rPr>
              <a:t> </a:t>
            </a:r>
            <a:r>
              <a:rPr sz="2400" b="1" spc="204" dirty="0">
                <a:solidFill>
                  <a:srgbClr val="8FBEAB"/>
                </a:solidFill>
                <a:latin typeface="Tahoma"/>
                <a:cs typeface="Tahoma"/>
              </a:rPr>
              <a:t>СПТ</a:t>
            </a:r>
            <a:r>
              <a:rPr sz="2400" b="1" spc="350" dirty="0">
                <a:solidFill>
                  <a:srgbClr val="8FBEAB"/>
                </a:solidFill>
                <a:latin typeface="Tahoma"/>
                <a:cs typeface="Tahoma"/>
              </a:rPr>
              <a:t> </a:t>
            </a:r>
            <a:r>
              <a:rPr sz="2400" b="1" spc="-20" dirty="0" smtClean="0">
                <a:solidFill>
                  <a:srgbClr val="8FBEAB"/>
                </a:solidFill>
                <a:latin typeface="Tahoma"/>
                <a:cs typeface="Tahoma"/>
              </a:rPr>
              <a:t>202</a:t>
            </a:r>
            <a:r>
              <a:rPr lang="ru-RU" sz="2400" b="1" spc="-20" dirty="0" smtClean="0">
                <a:solidFill>
                  <a:srgbClr val="8FBEAB"/>
                </a:solidFill>
                <a:latin typeface="Tahoma"/>
                <a:cs typeface="Tahoma"/>
              </a:rPr>
              <a:t>4</a:t>
            </a:r>
            <a:endParaRPr sz="24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425</Words>
  <Application>Microsoft Office PowerPoint</Application>
  <PresentationFormat>Произвольный</PresentationFormat>
  <Paragraphs>73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СОЦИАЛЬНО- ПСИХОЛОГИЧЕСКОЕ ТЕСТИРОВАНИЕ</vt:lpstr>
      <vt:lpstr>Социально- психологическое тестирование</vt:lpstr>
      <vt:lpstr>Слайд 3</vt:lpstr>
      <vt:lpstr>Принципы проведения социально- психологического тестирования</vt:lpstr>
      <vt:lpstr>СПТ не выявляет подростков, употребляющих наркотики.  Оно  не  предполагает  постановки какого-либо диагноза вашему ребенку.</vt:lpstr>
      <vt:lpstr>В РОССИИ ЕЖЕГОДНО ГИБНЕТ 100 ТЫСЯЧ МОЛОДЫХ ЛЮДЕЙ В</vt:lpstr>
      <vt:lpstr>КАК УБЕРЕЧЬ ДЕТЕЙ ОТ ЭТОГО ЗЛА?</vt:lpstr>
      <vt:lpstr>ОБЪЕДИНИВ УСИЛИЯ РОДИТЕЛЕЙ И ПЕДАГОГОВ, МЫ СМОЖЕМ ПОМОЧЬ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СПТ для родителей</dc:title>
  <dc:creator>Анастасия Сукинова</dc:creator>
  <cp:keywords>DAEH7HSGtmA,BAEBB_4kQ8I</cp:keywords>
  <cp:lastModifiedBy>DAMOKOL</cp:lastModifiedBy>
  <cp:revision>2</cp:revision>
  <dcterms:created xsi:type="dcterms:W3CDTF">2024-09-23T10:25:30Z</dcterms:created>
  <dcterms:modified xsi:type="dcterms:W3CDTF">2024-10-01T10:46:00Z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2021-09-21T00:00:00Z</vt:filetime>
  </property>
  <property fmtid="{D5CDD505-2E9C-101B-9397-08002B2CF9AE}" pid="3" name="Creator">
    <vt:lpwstr>Canva</vt:lpwstr>
  </property>
  <property fmtid="{D5CDD505-2E9C-101B-9397-08002B2CF9AE}" pid="4" name="LastSaved">
    <vt:filetime>2024-09-23T00:00:00Z</vt:filetime>
  </property>
  <property fmtid="{D5CDD505-2E9C-101B-9397-08002B2CF9AE}" pid="5" name="Producer">
    <vt:lpwstr>Canva</vt:lpwstr>
  </property>
</Properties>
</file>