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60" r:id="rId4"/>
    <p:sldId id="280" r:id="rId5"/>
    <p:sldId id="283" r:id="rId6"/>
    <p:sldId id="27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58" r:id="rId16"/>
    <p:sldId id="261" r:id="rId17"/>
    <p:sldId id="262" r:id="rId18"/>
    <p:sldId id="276" r:id="rId19"/>
    <p:sldId id="278" r:id="rId20"/>
    <p:sldId id="279" r:id="rId21"/>
    <p:sldId id="281" r:id="rId22"/>
    <p:sldId id="282" r:id="rId23"/>
    <p:sldId id="277" r:id="rId24"/>
  </p:sldIdLst>
  <p:sldSz cx="9144000" cy="5143500" type="screen16x9"/>
  <p:notesSz cx="6735763" cy="9799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5013"/>
            <a:ext cx="6530975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233ac96f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233ac96f9_0_48:notes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1ad7d287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1ad7d287f_0_224:notes"/>
          <p:cNvSpPr txBox="1">
            <a:spLocks noGrp="1"/>
          </p:cNvSpPr>
          <p:nvPr>
            <p:ph type="body" idx="1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zalla.ru/&#1087;&#1088;&#1086;&#1077;&#1082;&#1090;&#1099;/&#1074;&#1074;&#1077;&#1076;&#1077;&#1085;&#1080;&#1077;-&#1091;&#1095;&#1077;&#1073;&#1085;&#1086;&#1075;&#1086;-&#1087;&#1088;&#1077;&#1076;&#1084;&#1077;&#1090;&#1072;-&#1090;&#1088;&#1091;&#1076;-&#1090;&#1077;&#1093;/" TargetMode="External"/><Relationship Id="rId2" Type="http://schemas.openxmlformats.org/officeDocument/2006/relationships/hyperlink" Target="https://govzalla.ru/&#1087;&#1088;&#1086;&#1077;&#1082;&#1090;&#1099;/&#1074;&#1074;&#1077;&#1076;&#1077;&#1085;&#1080;&#1077;-&#1091;&#1095;&#1077;&#1073;&#1085;&#1086;&#1075;&#1086;-&#1087;&#1088;&#1077;&#1076;&#1084;&#1077;&#1090;&#1072;-&#1086;&#1089;&#1085;&#1086;&#1074;&#1099;-&#1073;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85657" y="1337933"/>
            <a:ext cx="7364100" cy="22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82174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Основная образовательная программа в 2024-25 учебном году: изменения в условиях меняющегося законодательства </a:t>
            </a:r>
            <a:endParaRPr sz="5580" dirty="0">
              <a:solidFill>
                <a:srgbClr val="1155C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905828" y="4180113"/>
            <a:ext cx="3990621" cy="355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Ялакаева И.А., проректор по УМР ГБУ ДПО «ИРО ЧР»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6"/>
            <a:ext cx="4572000" cy="11055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65105"/>
            <a:ext cx="4572000" cy="1105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95" y="102198"/>
            <a:ext cx="1070685" cy="90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539" y="1312132"/>
            <a:ext cx="6346275" cy="3416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Обновлена </a:t>
            </a:r>
            <a:r>
              <a:rPr lang="ru-RU" b="1" dirty="0">
                <a:solidFill>
                  <a:schemeClr val="tx1"/>
                </a:solidFill>
              </a:rPr>
              <a:t>ФРП на уровне ООО и СОО.</a:t>
            </a:r>
          </a:p>
          <a:p>
            <a:r>
              <a:rPr lang="ru-RU" b="1" dirty="0">
                <a:solidFill>
                  <a:schemeClr val="tx1"/>
                </a:solidFill>
              </a:rPr>
              <a:t>Существенные изменения – в перечнях произведений, которые изучают в рамках тем.</a:t>
            </a:r>
          </a:p>
          <a:p>
            <a:r>
              <a:rPr lang="ru-RU" b="1" dirty="0">
                <a:solidFill>
                  <a:schemeClr val="tx1"/>
                </a:solidFill>
              </a:rPr>
              <a:t>На уровне СОО </a:t>
            </a:r>
            <a:r>
              <a:rPr lang="ru-RU" b="1" dirty="0" smtClean="0">
                <a:solidFill>
                  <a:schemeClr val="tx1"/>
                </a:solidFill>
              </a:rPr>
              <a:t>введена первая тема </a:t>
            </a:r>
            <a:r>
              <a:rPr lang="ru-RU" b="1" dirty="0">
                <a:solidFill>
                  <a:schemeClr val="tx1"/>
                </a:solidFill>
              </a:rPr>
              <a:t>- обобщающее повторение основных этапов литературного процесса от древнерусской литературы до литературы первой половины XIX века. </a:t>
            </a:r>
            <a:r>
              <a:rPr lang="ru-RU" b="1" dirty="0" smtClean="0">
                <a:solidFill>
                  <a:schemeClr val="tx1"/>
                </a:solidFill>
              </a:rPr>
              <a:t>Тема включена в </a:t>
            </a:r>
            <a:r>
              <a:rPr lang="ru-RU" b="1" dirty="0">
                <a:solidFill>
                  <a:schemeClr val="tx1"/>
                </a:solidFill>
              </a:rPr>
              <a:t>ФРП для базового и углубленного </a:t>
            </a:r>
            <a:r>
              <a:rPr lang="ru-RU" b="1" dirty="0" smtClean="0">
                <a:solidFill>
                  <a:schemeClr val="tx1"/>
                </a:solidFill>
              </a:rPr>
              <a:t>уровня изучения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87205" y="1725764"/>
            <a:ext cx="1917366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Литература</a:t>
            </a:r>
          </a:p>
          <a:p>
            <a:pPr marL="0" indent="0">
              <a:spcAft>
                <a:spcPts val="1200"/>
              </a:spcAft>
              <a:buNone/>
            </a:pPr>
            <a:endParaRPr lang="ru-RU" sz="12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Google Shape;61;p14"/>
          <p:cNvSpPr txBox="1">
            <a:spLocks/>
          </p:cNvSpPr>
          <p:nvPr/>
        </p:nvSpPr>
        <p:spPr>
          <a:xfrm>
            <a:off x="6600697" y="160747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0" y="4559853"/>
            <a:ext cx="9144000" cy="902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0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5372" y="1152474"/>
            <a:ext cx="6676928" cy="3738839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tx1"/>
                </a:solidFill>
              </a:rPr>
              <a:t>На уровнях НОО, ООО, СОО обновили модуль «Дзюдо» и добавили новые модули по разным видам спорта</a:t>
            </a:r>
            <a:r>
              <a:rPr lang="ru-RU" sz="1500" b="1" dirty="0" smtClean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ru-RU" sz="15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Например</a:t>
            </a:r>
            <a:r>
              <a:rPr lang="ru-RU" sz="1500" b="1" dirty="0">
                <a:solidFill>
                  <a:schemeClr val="tx1"/>
                </a:solidFill>
              </a:rPr>
              <a:t>, на уровне НОО: коньки, теннис, городошный спорт, гольф, биатлон, роллер спорт, скалолазание, спортивный туризм, хоккей на траве, ушу, </a:t>
            </a:r>
            <a:r>
              <a:rPr lang="ru-RU" sz="1500" b="1" dirty="0" err="1">
                <a:solidFill>
                  <a:schemeClr val="tx1"/>
                </a:solidFill>
              </a:rPr>
              <a:t>чир</a:t>
            </a:r>
            <a:r>
              <a:rPr lang="ru-RU" sz="1500" b="1" dirty="0">
                <a:solidFill>
                  <a:schemeClr val="tx1"/>
                </a:solidFill>
              </a:rPr>
              <a:t> спорт, перетягивание каната, бокс, танцевальный спорт, </a:t>
            </a:r>
            <a:r>
              <a:rPr lang="ru-RU" sz="1500" b="1" dirty="0" err="1">
                <a:solidFill>
                  <a:schemeClr val="tx1"/>
                </a:solidFill>
              </a:rPr>
              <a:t>киокусинкай</a:t>
            </a:r>
            <a:r>
              <a:rPr lang="ru-RU" sz="1500" b="1" dirty="0">
                <a:solidFill>
                  <a:schemeClr val="tx1"/>
                </a:solidFill>
              </a:rPr>
              <a:t>, тяжелая атлетика</a:t>
            </a:r>
            <a:r>
              <a:rPr lang="ru-RU" sz="1500" b="1" dirty="0" smtClean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ru-RU" sz="15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Как можно использовать модули: </a:t>
            </a:r>
          </a:p>
          <a:p>
            <a:pPr marL="1143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- </a:t>
            </a:r>
            <a:r>
              <a:rPr lang="ru-RU" sz="1500" b="1" dirty="0">
                <a:solidFill>
                  <a:schemeClr val="tx1"/>
                </a:solidFill>
              </a:rPr>
              <a:t>брать отдельные элементы спорта в </a:t>
            </a:r>
            <a:r>
              <a:rPr lang="ru-RU" sz="1500" b="1" dirty="0" smtClean="0">
                <a:solidFill>
                  <a:schemeClr val="tx1"/>
                </a:solidFill>
              </a:rPr>
              <a:t>ООП</a:t>
            </a:r>
          </a:p>
          <a:p>
            <a:pPr marL="1143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- </a:t>
            </a:r>
            <a:r>
              <a:rPr lang="ru-RU" sz="1500" b="1" dirty="0">
                <a:solidFill>
                  <a:schemeClr val="tx1"/>
                </a:solidFill>
              </a:rPr>
              <a:t>добавлять модуль в формируемую часть учебного </a:t>
            </a:r>
            <a:r>
              <a:rPr lang="ru-RU" sz="1500" b="1" dirty="0" smtClean="0">
                <a:solidFill>
                  <a:schemeClr val="tx1"/>
                </a:solidFill>
              </a:rPr>
              <a:t>плана </a:t>
            </a:r>
          </a:p>
          <a:p>
            <a:pPr marL="1143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- </a:t>
            </a:r>
            <a:r>
              <a:rPr lang="ru-RU" sz="1500" b="1" dirty="0">
                <a:solidFill>
                  <a:schemeClr val="tx1"/>
                </a:solidFill>
              </a:rPr>
              <a:t>учитывать как посещения учащимися спортивных секций, школьных спортивных </a:t>
            </a:r>
            <a:r>
              <a:rPr lang="ru-RU" sz="1500" b="1" dirty="0" smtClean="0">
                <a:solidFill>
                  <a:schemeClr val="tx1"/>
                </a:solidFill>
              </a:rPr>
              <a:t>клубов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87205" y="1725764"/>
            <a:ext cx="1991629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Физкультура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Google Shape;61;p14"/>
          <p:cNvSpPr txBox="1">
            <a:spLocks/>
          </p:cNvSpPr>
          <p:nvPr/>
        </p:nvSpPr>
        <p:spPr>
          <a:xfrm>
            <a:off x="6673268" y="138975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589314" y="3265714"/>
            <a:ext cx="7554686" cy="544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0508" y="1467883"/>
            <a:ext cx="6546300" cy="28431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Обновлена </a:t>
            </a:r>
            <a:r>
              <a:rPr lang="ru-RU" sz="2000" b="1" dirty="0">
                <a:solidFill>
                  <a:schemeClr val="tx1"/>
                </a:solidFill>
              </a:rPr>
              <a:t>ФРП для базового изучения на уровне СОО.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Скорректированы </a:t>
            </a:r>
            <a:r>
              <a:rPr lang="ru-RU" sz="2000" b="1" dirty="0">
                <a:solidFill>
                  <a:schemeClr val="tx1"/>
                </a:solidFill>
              </a:rPr>
              <a:t>названия и </a:t>
            </a:r>
            <a:r>
              <a:rPr lang="ru-RU" sz="2000" b="1" dirty="0" smtClean="0">
                <a:solidFill>
                  <a:schemeClr val="tx1"/>
                </a:solidFill>
              </a:rPr>
              <a:t>нумерация </a:t>
            </a:r>
            <a:r>
              <a:rPr lang="ru-RU" sz="2000" b="1" dirty="0">
                <a:solidFill>
                  <a:schemeClr val="tx1"/>
                </a:solidFill>
              </a:rPr>
              <a:t>тем. </a:t>
            </a:r>
            <a:r>
              <a:rPr lang="ru-RU" sz="2000" b="1" dirty="0" smtClean="0">
                <a:solidFill>
                  <a:schemeClr val="tx1"/>
                </a:solidFill>
              </a:rPr>
              <a:t>Внесены несущественные </a:t>
            </a:r>
            <a:r>
              <a:rPr lang="ru-RU" sz="2000" b="1" dirty="0">
                <a:solidFill>
                  <a:schemeClr val="tx1"/>
                </a:solidFill>
              </a:rPr>
              <a:t>изменения в планируемые результаты освоения.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Программа </a:t>
            </a:r>
            <a:r>
              <a:rPr lang="ru-RU" sz="2000" b="1" dirty="0">
                <a:solidFill>
                  <a:schemeClr val="tx1"/>
                </a:solidFill>
              </a:rPr>
              <a:t>для углубленного изучения </a:t>
            </a:r>
            <a:r>
              <a:rPr lang="ru-RU" sz="2000" b="1" dirty="0" smtClean="0">
                <a:solidFill>
                  <a:schemeClr val="tx1"/>
                </a:solidFill>
              </a:rPr>
              <a:t>оставлена </a:t>
            </a:r>
            <a:r>
              <a:rPr lang="ru-RU" sz="2000" b="1" dirty="0">
                <a:solidFill>
                  <a:schemeClr val="tx1"/>
                </a:solidFill>
              </a:rPr>
              <a:t>без изменений.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65434" y="2110393"/>
            <a:ext cx="1618917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География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61;p14"/>
          <p:cNvSpPr txBox="1">
            <a:spLocks/>
          </p:cNvSpPr>
          <p:nvPr/>
        </p:nvSpPr>
        <p:spPr>
          <a:xfrm>
            <a:off x="6600697" y="173961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4564338"/>
            <a:ext cx="914400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7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4" y="1152475"/>
            <a:ext cx="6974925" cy="3416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На уровне НОО </a:t>
            </a:r>
            <a:r>
              <a:rPr lang="ru-RU" b="1" dirty="0" smtClean="0">
                <a:solidFill>
                  <a:schemeClr val="tx1"/>
                </a:solidFill>
              </a:rPr>
              <a:t>добавлена </a:t>
            </a:r>
            <a:r>
              <a:rPr lang="ru-RU" b="1" dirty="0">
                <a:solidFill>
                  <a:schemeClr val="tx1"/>
                </a:solidFill>
              </a:rPr>
              <a:t>ФРП по родному чукотскому языку.</a:t>
            </a:r>
          </a:p>
          <a:p>
            <a:r>
              <a:rPr lang="ru-RU" b="1" dirty="0">
                <a:solidFill>
                  <a:schemeClr val="tx1"/>
                </a:solidFill>
              </a:rPr>
              <a:t>На уровне ООО – по родному чукотскому и </a:t>
            </a:r>
            <a:r>
              <a:rPr lang="ru-RU" b="1" dirty="0" smtClean="0">
                <a:solidFill>
                  <a:schemeClr val="tx1"/>
                </a:solidFill>
              </a:rPr>
              <a:t>обновлена программа </a:t>
            </a:r>
            <a:r>
              <a:rPr lang="ru-RU" b="1" dirty="0">
                <a:solidFill>
                  <a:schemeClr val="tx1"/>
                </a:solidFill>
              </a:rPr>
              <a:t>по эрзянскому языку.</a:t>
            </a:r>
          </a:p>
          <a:p>
            <a:r>
              <a:rPr lang="ru-RU" b="1" dirty="0">
                <a:solidFill>
                  <a:schemeClr val="tx1"/>
                </a:solidFill>
              </a:rPr>
              <a:t>В ФОП СОО </a:t>
            </a:r>
            <a:r>
              <a:rPr lang="ru-RU" b="1" dirty="0" smtClean="0">
                <a:solidFill>
                  <a:schemeClr val="tx1"/>
                </a:solidFill>
              </a:rPr>
              <a:t>включены </a:t>
            </a:r>
            <a:r>
              <a:rPr lang="ru-RU" b="1" dirty="0">
                <a:solidFill>
                  <a:schemeClr val="tx1"/>
                </a:solidFill>
              </a:rPr>
              <a:t>рабочие программы по родным языкам: аварскому, даргинскому, </a:t>
            </a:r>
            <a:r>
              <a:rPr lang="ru-RU" b="1" dirty="0" smtClean="0">
                <a:solidFill>
                  <a:schemeClr val="tx1"/>
                </a:solidFill>
              </a:rPr>
              <a:t>кумыкском. </a:t>
            </a:r>
            <a:r>
              <a:rPr lang="ru-RU" b="1" dirty="0">
                <a:solidFill>
                  <a:schemeClr val="tx1"/>
                </a:solidFill>
              </a:rPr>
              <a:t>По </a:t>
            </a:r>
            <a:r>
              <a:rPr lang="ru-RU" b="1" dirty="0" smtClean="0">
                <a:solidFill>
                  <a:schemeClr val="tx1"/>
                </a:solidFill>
              </a:rPr>
              <a:t>этим </a:t>
            </a:r>
            <a:r>
              <a:rPr lang="ru-RU" b="1" dirty="0">
                <a:solidFill>
                  <a:schemeClr val="tx1"/>
                </a:solidFill>
              </a:rPr>
              <a:t>же языкам добавили программы по родной литературе.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87205" y="1725764"/>
            <a:ext cx="1618917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Родные языки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0" y="4564338"/>
            <a:ext cx="914400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61;p14"/>
          <p:cNvSpPr txBox="1">
            <a:spLocks/>
          </p:cNvSpPr>
          <p:nvPr/>
        </p:nvSpPr>
        <p:spPr>
          <a:xfrm>
            <a:off x="6600697" y="205601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6521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sp>
        <p:nvSpPr>
          <p:cNvPr id="5" name="Google Shape;61;p14"/>
          <p:cNvSpPr txBox="1">
            <a:spLocks noGrp="1"/>
          </p:cNvSpPr>
          <p:nvPr>
            <p:ph type="body" idx="1"/>
          </p:nvPr>
        </p:nvSpPr>
        <p:spPr>
          <a:xfrm>
            <a:off x="357183" y="94891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Названия предметов </a:t>
            </a:r>
            <a:r>
              <a:rPr lang="ru-RU" b="1" dirty="0">
                <a:solidFill>
                  <a:schemeClr val="tx1"/>
                </a:solidFill>
              </a:rPr>
              <a:t>«Труд (технологию</a:t>
            </a:r>
            <a:r>
              <a:rPr lang="ru-RU" b="1" dirty="0" smtClean="0">
                <a:solidFill>
                  <a:schemeClr val="tx1"/>
                </a:solidFill>
              </a:rPr>
              <a:t>)», «Основы </a:t>
            </a:r>
            <a:r>
              <a:rPr lang="ru-RU" b="1" dirty="0">
                <a:solidFill>
                  <a:schemeClr val="tx1"/>
                </a:solidFill>
              </a:rPr>
              <a:t>б</a:t>
            </a:r>
            <a:r>
              <a:rPr lang="ru-RU" b="1" dirty="0" smtClean="0">
                <a:solidFill>
                  <a:schemeClr val="tx1"/>
                </a:solidFill>
              </a:rPr>
              <a:t>езопасности и защиты Родины»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необходимо 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изменить во всех компонентах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ООП.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Разработчики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ФОП исправили названия этих предметов даже в упоминании тем бесед на родных языках.</a:t>
            </a:r>
            <a:br>
              <a:rPr lang="ru-RU" b="1" i="1" dirty="0">
                <a:solidFill>
                  <a:schemeClr val="tx1"/>
                </a:solidFill>
                <a:latin typeface="+mn-lt"/>
              </a:rPr>
            </a:br>
            <a:endParaRPr lang="ru-RU" b="1" i="1" dirty="0" smtClean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В целевом разделе прописываются обобщенные планируемые предметные результаты за весь период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изучения </a:t>
            </a:r>
          </a:p>
          <a:p>
            <a:pPr marL="0" indent="0">
              <a:lnSpc>
                <a:spcPct val="107000"/>
              </a:lnSpc>
              <a:buNone/>
            </a:pPr>
            <a:endParaRPr lang="ru-RU" b="1" dirty="0" smtClean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Рабочие 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программы в ООП необходимо дополнить тематическим планированием. Требование ФГОС НОО (п.31.1), ФГОС ООО (п.32.1), ФГОС СОО (п.18.2.2.) к рабочим программам </a:t>
            </a:r>
          </a:p>
          <a:p>
            <a:pPr marL="0" indent="0">
              <a:lnSpc>
                <a:spcPct val="107000"/>
              </a:lnSpc>
              <a:buNone/>
            </a:pP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7000"/>
              </a:lnSpc>
              <a:buNone/>
            </a:pPr>
            <a:endParaRPr lang="ru-RU" b="1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47388" y="1123971"/>
            <a:ext cx="200587" cy="188780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388" y="251612"/>
            <a:ext cx="604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ООП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(общие)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47388" y="2562722"/>
            <a:ext cx="200587" cy="188780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7388" y="3464017"/>
            <a:ext cx="200587" cy="188780"/>
          </a:xfrm>
          <a:prstGeom prst="bevel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Arial"/>
                <a:ea typeface="Arial"/>
                <a:cs typeface="Arial"/>
                <a:sym typeface="Arial"/>
              </a:rPr>
              <a:t>15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700" y="67655"/>
            <a:ext cx="8520600" cy="60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ООП НОО с 1 сентября 2024г.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15176"/>
              </p:ext>
            </p:extLst>
          </p:nvPr>
        </p:nvGraphicFramePr>
        <p:xfrm>
          <a:off x="152042" y="785030"/>
          <a:ext cx="8680257" cy="4075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101">
                  <a:extLst>
                    <a:ext uri="{9D8B030D-6E8A-4147-A177-3AD203B41FA5}">
                      <a16:colId xmlns:a16="http://schemas.microsoft.com/office/drawing/2014/main" val="3639957400"/>
                    </a:ext>
                  </a:extLst>
                </a:gridCol>
                <a:gridCol w="6401156">
                  <a:extLst>
                    <a:ext uri="{9D8B030D-6E8A-4147-A177-3AD203B41FA5}">
                      <a16:colId xmlns:a16="http://schemas.microsoft.com/office/drawing/2014/main" val="2046249379"/>
                    </a:ext>
                  </a:extLst>
                </a:gridCol>
              </a:tblGrid>
              <a:tr h="775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Целевой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изменить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название учебного предмета «Труд (технология)»</a:t>
                      </a:r>
                    </a:p>
                    <a:p>
                      <a:pPr marL="0" marR="0" indent="536575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соотнести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планируемые результаты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ФРП «Труд (технология)»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результатами в ООП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(скопировать из ФОП)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75105"/>
                  </a:ext>
                </a:extLst>
              </a:tr>
              <a:tr h="95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Содержательный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исключить РП по «Технологии» </a:t>
                      </a:r>
                    </a:p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включить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ФРП по учебному предмету «Труд (технология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)»</a:t>
                      </a:r>
                    </a:p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обновить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РП по учебному предмету «Физкультура» (в случае включения новых модулей)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76790"/>
                  </a:ext>
                </a:extLst>
              </a:tr>
              <a:tr h="2158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Организационный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учебном плане изменить название учебного предмета «Труд (технология)»</a:t>
                      </a:r>
                    </a:p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соотнести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часов по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«Труд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(технология)» с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ФУП</a:t>
                      </a:r>
                    </a:p>
                    <a:p>
                      <a:pPr marL="0" indent="5365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внести изменения в соответствии с требованиями к материально-техническому, учебно-методическому обеспечению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реализации ООП в части касающейся учебного предмета «Труд (технология)»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36271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V="1">
            <a:off x="0" y="555791"/>
            <a:ext cx="9144000" cy="3203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решение 12"/>
          <p:cNvSpPr/>
          <p:nvPr/>
        </p:nvSpPr>
        <p:spPr>
          <a:xfrm>
            <a:off x="2704712" y="882957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2719221" y="1136150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704711" y="1583774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2704709" y="2844826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2719220" y="3283612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2691905" y="3747770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704710" y="1857427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718448" y="2071080"/>
            <a:ext cx="214859" cy="193008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11700" y="60398"/>
            <a:ext cx="8520600" cy="38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ООП ООО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 сентября 2024г.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45805"/>
              </p:ext>
            </p:extLst>
          </p:nvPr>
        </p:nvGraphicFramePr>
        <p:xfrm>
          <a:off x="50800" y="624997"/>
          <a:ext cx="9042400" cy="4417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486">
                  <a:extLst>
                    <a:ext uri="{9D8B030D-6E8A-4147-A177-3AD203B41FA5}">
                      <a16:colId xmlns:a16="http://schemas.microsoft.com/office/drawing/2014/main" val="3639957400"/>
                    </a:ext>
                  </a:extLst>
                </a:gridCol>
                <a:gridCol w="7278914">
                  <a:extLst>
                    <a:ext uri="{9D8B030D-6E8A-4147-A177-3AD203B41FA5}">
                      <a16:colId xmlns:a16="http://schemas.microsoft.com/office/drawing/2014/main" val="2046249379"/>
                    </a:ext>
                  </a:extLst>
                </a:gridCol>
              </a:tblGrid>
              <a:tr h="957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Целевой раздел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изменить </a:t>
                      </a:r>
                      <a:r>
                        <a:rPr lang="ru-RU" sz="1300" b="1" dirty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название учебного предмета «Труд (технология</a:t>
                      </a:r>
                      <a:r>
                        <a:rPr lang="ru-RU" sz="1300" b="1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)» </a:t>
                      </a:r>
                    </a:p>
                    <a:p>
                      <a:pPr marL="0" indent="26828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1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изменить название учебного предмета «Основы безопасности и защиты Родины»</a:t>
                      </a:r>
                    </a:p>
                    <a:p>
                      <a:pPr marL="0" indent="268288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1" baseline="0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</a:t>
                      </a:r>
                      <a:r>
                        <a:rPr lang="ru-RU" sz="1300" b="1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бновить планируемые результаты по предметам «Труд (технология)», ОБЗР, «Литература», «География» </a:t>
                      </a:r>
                      <a:r>
                        <a:rPr lang="ru-RU" sz="1300" b="1" i="1" dirty="0" smtClean="0">
                          <a:solidFill>
                            <a:srgbClr val="3A3A3A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(скопировать из ФОП)</a:t>
                      </a:r>
                      <a:endParaRPr lang="ru-RU" sz="1300" b="1" dirty="0" smtClean="0">
                        <a:solidFill>
                          <a:srgbClr val="3A3A3A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75105"/>
                  </a:ext>
                </a:extLst>
              </a:tr>
              <a:tr h="1293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Содержательный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раздел</a:t>
                      </a: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 ФРП по учебному предмету «Труд (технология)» 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 ФРП по учебному предмету «Основы безопасности и защиты Родины»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 ФРП по учебному предмету «Литература»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</a:t>
                      </a:r>
                      <a:r>
                        <a:rPr lang="ru-RU" sz="13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ФРП по учебному предмету «География»</a:t>
                      </a:r>
                    </a:p>
                    <a:p>
                      <a:pPr marL="0" marR="0" indent="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обновить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РП по учебному предмету «Физкультура» (в случае включения новых модулей)</a:t>
                      </a:r>
                    </a:p>
                    <a:p>
                      <a:pPr marL="0" marR="0" indent="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(исключить прежние версии РП по указанным предметам)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76790"/>
                  </a:ext>
                </a:extLst>
              </a:tr>
              <a:tr h="2088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Организационный раздел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учебном плане изменить</a:t>
                      </a:r>
                      <a:r>
                        <a:rPr lang="ru-RU" sz="13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название</a:t>
                      </a:r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предметной области «Физическая культура» и добавить предметную  область «Основы безопасности и защиты Родины» 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изменить название учебных предметов «Труд (технология)», «Основы безопасности и защиты Родины»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соотнести количество часов по предметам с ФУП</a:t>
                      </a:r>
                    </a:p>
                    <a:p>
                      <a:pPr marL="0" indent="268288"/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внести изменения в соответствии с требованиями к материально-техническому, учебно-методическому обеспечению и</a:t>
                      </a:r>
                      <a:r>
                        <a:rPr lang="ru-RU" sz="13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кадровым условиям реализации ООП в части касающейся учебных предметов «Труд (технология)» и «Основы безопасности и защиты Родины»</a:t>
                      </a: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36271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0" y="527164"/>
            <a:ext cx="9144000" cy="1335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решение 16"/>
          <p:cNvSpPr/>
          <p:nvPr/>
        </p:nvSpPr>
        <p:spPr>
          <a:xfrm>
            <a:off x="1930400" y="1660064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1930400" y="1829199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1930400" y="205826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1930400" y="223867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1930400" y="700039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1930400" y="886418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1930400" y="108303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решение 34"/>
          <p:cNvSpPr/>
          <p:nvPr/>
        </p:nvSpPr>
        <p:spPr>
          <a:xfrm>
            <a:off x="1930400" y="241908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решение 35"/>
          <p:cNvSpPr/>
          <p:nvPr/>
        </p:nvSpPr>
        <p:spPr>
          <a:xfrm>
            <a:off x="1930400" y="3165459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решение 36"/>
          <p:cNvSpPr/>
          <p:nvPr/>
        </p:nvSpPr>
        <p:spPr>
          <a:xfrm>
            <a:off x="1930400" y="3469998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решение 37"/>
          <p:cNvSpPr/>
          <p:nvPr/>
        </p:nvSpPr>
        <p:spPr>
          <a:xfrm>
            <a:off x="1930400" y="393245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решение 38"/>
          <p:cNvSpPr/>
          <p:nvPr/>
        </p:nvSpPr>
        <p:spPr>
          <a:xfrm>
            <a:off x="1930400" y="4117653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98473"/>
              </p:ext>
            </p:extLst>
          </p:nvPr>
        </p:nvGraphicFramePr>
        <p:xfrm>
          <a:off x="203200" y="630670"/>
          <a:ext cx="8817958" cy="4755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889">
                  <a:extLst>
                    <a:ext uri="{9D8B030D-6E8A-4147-A177-3AD203B41FA5}">
                      <a16:colId xmlns:a16="http://schemas.microsoft.com/office/drawing/2014/main" val="3639957400"/>
                    </a:ext>
                  </a:extLst>
                </a:gridCol>
                <a:gridCol w="6734069">
                  <a:extLst>
                    <a:ext uri="{9D8B030D-6E8A-4147-A177-3AD203B41FA5}">
                      <a16:colId xmlns:a16="http://schemas.microsoft.com/office/drawing/2014/main" val="2046249379"/>
                    </a:ext>
                  </a:extLst>
                </a:gridCol>
              </a:tblGrid>
              <a:tr h="1115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Целевой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49263"/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изменить название учебного предмета «Основы безопасности и защиты Родины»</a:t>
                      </a:r>
                    </a:p>
                    <a:p>
                      <a:pPr marL="0" indent="449263"/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обновить планируемые результаты по предметам «Основы безопасности и защиты Родины», «Литература», «География»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(скопировать из ФОП)</a:t>
                      </a:r>
                      <a:r>
                        <a:rPr lang="ru-RU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75105"/>
                  </a:ext>
                </a:extLst>
              </a:tr>
              <a:tr h="129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Содержательный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 ФРП «Основы безопасности и защиты Родины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endParaRPr lang="ru-RU" sz="1400" b="1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355600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 ФРП по учебному предмету «Литература»</a:t>
                      </a:r>
                    </a:p>
                    <a:p>
                      <a:pPr marL="0" indent="355600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включить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ФРП по учебному предмету «География»</a:t>
                      </a:r>
                    </a:p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обновить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РП по учебному предмету «Физкультура» (в случае включения новых модулей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(исключить прежние версии РП по указанным предметам)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76790"/>
                  </a:ext>
                </a:extLst>
              </a:tr>
              <a:tr h="201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Организационный раздел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учебном плане изменить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название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предметной области «Физическая культура» и добавить предметную  область «Основы безопасности и защиты Родины» </a:t>
                      </a:r>
                    </a:p>
                    <a:p>
                      <a:pPr marL="0" indent="449263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изменить название учебного предмета «Основы безопасности и защиты Родины»</a:t>
                      </a:r>
                    </a:p>
                    <a:p>
                      <a:pPr marL="0" indent="449263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соотнести количество часов по предметам с ФУП</a:t>
                      </a:r>
                    </a:p>
                    <a:p>
                      <a:pPr marL="0" indent="449263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внести изменения в соответствии с требованиями к материально-техническому, учебно-методическому обеспечению 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кадровым условиям реализации ООП в части касающейся учебного предмета «Основы безопасности и защиты Родины»</a:t>
                      </a:r>
                    </a:p>
                    <a:p>
                      <a:pPr marL="0" indent="4492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3210" marR="63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36271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311700" y="60398"/>
            <a:ext cx="8520600" cy="38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ООП СОО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1 сентября 2024г.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555791"/>
            <a:ext cx="9144000" cy="3203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решение 24"/>
          <p:cNvSpPr/>
          <p:nvPr/>
        </p:nvSpPr>
        <p:spPr>
          <a:xfrm>
            <a:off x="2530332" y="720850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2537379" y="1125412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2537379" y="1815766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решение 27"/>
          <p:cNvSpPr/>
          <p:nvPr/>
        </p:nvSpPr>
        <p:spPr>
          <a:xfrm>
            <a:off x="2530332" y="2006316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решение 28"/>
          <p:cNvSpPr/>
          <p:nvPr/>
        </p:nvSpPr>
        <p:spPr>
          <a:xfrm>
            <a:off x="2537379" y="2208783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решение 30"/>
          <p:cNvSpPr/>
          <p:nvPr/>
        </p:nvSpPr>
        <p:spPr>
          <a:xfrm>
            <a:off x="2530017" y="2441313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2551473" y="3113779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2612256" y="4189833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2601958" y="4405645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решение 34"/>
          <p:cNvSpPr/>
          <p:nvPr/>
        </p:nvSpPr>
        <p:spPr>
          <a:xfrm>
            <a:off x="2590064" y="3724891"/>
            <a:ext cx="149754" cy="97301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8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72570"/>
            <a:ext cx="8520600" cy="772577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Приказ Минобрнауки ЧР от 2 апреля 2024 г. № 372-п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утверждении планов мероприятий по введению учебных предметов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sym typeface="Impac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138567" y="1335313"/>
            <a:ext cx="4693734" cy="341537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2024 года образовательным организациям Чеченской Республики, осуществляющим образовательную деятельность по имеющим государственную аккредитацию основным общеобразовательным программам, обеспечить введение учебных предметов «Основы безопасности и защиты Родины» и «Труд (технология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114300" indent="0">
              <a:buNone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бюджетному учреждению дополнительного профессионального образования «Институт развития образования Чеченской Республики» (Эльмурзаева Г.Б.) обеспечить консультационно-методическое сопровождение процесса введения учебных предметов «Основы безопасности и защиты Родины» и «Труд (технология)».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0401" t="17560" r="29706" b="8324"/>
          <a:stretch/>
        </p:blipFill>
        <p:spPr bwMode="auto">
          <a:xfrm>
            <a:off x="154395" y="1152475"/>
            <a:ext cx="3880576" cy="359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61;p14"/>
          <p:cNvSpPr txBox="1">
            <a:spLocks/>
          </p:cNvSpPr>
          <p:nvPr/>
        </p:nvSpPr>
        <p:spPr>
          <a:xfrm>
            <a:off x="154395" y="713728"/>
            <a:ext cx="3984171" cy="97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endParaRPr lang="ru-RU" sz="16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2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32971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ЧЕК-ЛИСТ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подготовке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образовательной организации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 введению учебного предмета </a:t>
            </a: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«Основы безопасности и защиты Родины»</a:t>
            </a:r>
            <a:b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14117"/>
              </p:ext>
            </p:extLst>
          </p:nvPr>
        </p:nvGraphicFramePr>
        <p:xfrm>
          <a:off x="79829" y="823079"/>
          <a:ext cx="9064171" cy="432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180">
                  <a:extLst>
                    <a:ext uri="{9D8B030D-6E8A-4147-A177-3AD203B41FA5}">
                      <a16:colId xmlns:a16="http://schemas.microsoft.com/office/drawing/2014/main" val="2173814192"/>
                    </a:ext>
                  </a:extLst>
                </a:gridCol>
                <a:gridCol w="3946890">
                  <a:extLst>
                    <a:ext uri="{9D8B030D-6E8A-4147-A177-3AD203B41FA5}">
                      <a16:colId xmlns:a16="http://schemas.microsoft.com/office/drawing/2014/main" val="4266871302"/>
                    </a:ext>
                  </a:extLst>
                </a:gridCol>
                <a:gridCol w="3583530">
                  <a:extLst>
                    <a:ext uri="{9D8B030D-6E8A-4147-A177-3AD203B41FA5}">
                      <a16:colId xmlns:a16="http://schemas.microsoft.com/office/drawing/2014/main" val="82261603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154375098"/>
                    </a:ext>
                  </a:extLst>
                </a:gridCol>
              </a:tblGrid>
              <a:tr h="283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1426956993"/>
                  </a:ext>
                </a:extLst>
              </a:tr>
              <a:tr h="524126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плана мероприятий (дорожной карты) по введению учебного предмета «Основы безопасности и защиты Родины»  (далее – ОБЗР)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об утверждении плана (дорожной карты) по введению учебного предмета ОБЗР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1324241675"/>
                  </a:ext>
                </a:extLst>
              </a:tr>
              <a:tr h="674915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основные образовательные программы в части учебного предмета «Основы безопасности и защиты Родины»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создании рабочей группы по внесению изменений в ООП ООО, ООП СОО.  Срок внесения изменений до 1 июля 2024г.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69077"/>
                  </a:ext>
                </a:extLst>
              </a:tr>
              <a:tr h="943428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основные образовательные программы  проведение учебных сборов (8 и 10 классы) в соответствии с разработанными программами учебных сборов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внесении изменений в ООП ООО, ООП СОО содержит пункт о включении в ООП учебных сборов (8 и 10 классы).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внесения изменений до 1 июля 2024г.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2234781617"/>
                  </a:ext>
                </a:extLst>
              </a:tr>
              <a:tr h="739424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Центров военно-патриотического воспитания молодежи («Авангард» или «Патриот») к проведению учебных сборов обучающихся 8 и 10 классов </a:t>
                      </a: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соглашения с региональным учебно-методическим центром военно-патриотического воспитания молодежи «Авангард-95».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77232"/>
                  </a:ext>
                </a:extLst>
              </a:tr>
              <a:tr h="1048254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образовательными организациями названия учебных кабинетов в соответствие с названием учебного предмета «Основы безопасности и защиты Родины»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 кабинет по учебному предмету ОБЗР.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ответственное лицо за приведение названия кабинета в соответствие с названием учебного предмета (срок до 31 августа 2024г.)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289627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2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30055" y="811715"/>
            <a:ext cx="2656689" cy="107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" sz="1200" dirty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ФЗ от 4.08.2023г. № 479-ФЗ «О внесении изменений Федеральный закон об образовании в Российской Федерации»</a:t>
            </a:r>
            <a:endParaRPr sz="12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80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Федеральный закон 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“Об образовании в Российской Федерации”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084395" y="963455"/>
            <a:ext cx="1944914" cy="628200"/>
          </a:xfrm>
          <a:prstGeom prst="rect">
            <a:avLst/>
          </a:prstGeom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 dirty="0">
                <a:solidFill>
                  <a:srgbClr val="00B050"/>
                </a:solidFill>
                <a:latin typeface="Impact"/>
                <a:ea typeface="Impact"/>
                <a:cs typeface="Impact"/>
                <a:sym typeface="Impact"/>
              </a:rPr>
              <a:t> Ч</a:t>
            </a:r>
            <a:r>
              <a:rPr lang="ru" sz="1400" dirty="0" smtClean="0">
                <a:solidFill>
                  <a:srgbClr val="00B050"/>
                </a:solidFill>
                <a:latin typeface="Impact"/>
                <a:ea typeface="Impact"/>
                <a:cs typeface="Impact"/>
                <a:sym typeface="Impact"/>
              </a:rPr>
              <a:t>асть  </a:t>
            </a:r>
            <a:r>
              <a:rPr lang="ru" sz="1400" dirty="0">
                <a:solidFill>
                  <a:srgbClr val="00B050"/>
                </a:solidFill>
                <a:latin typeface="Impact"/>
                <a:ea typeface="Impact"/>
                <a:cs typeface="Impact"/>
                <a:sym typeface="Impact"/>
              </a:rPr>
              <a:t>6.3  статья  12</a:t>
            </a:r>
            <a:endParaRPr sz="1400" dirty="0">
              <a:solidFill>
                <a:srgbClr val="00B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196114" y="868570"/>
            <a:ext cx="3636186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 b="1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Impact"/>
                <a:cs typeface="Impact"/>
                <a:sym typeface="Impact"/>
              </a:rPr>
              <a:t>изменено название предмета “Основы безопасности  жизнедеятельности” на </a:t>
            </a:r>
            <a:r>
              <a:rPr lang="ru" sz="1200" b="1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ea typeface="Impact"/>
                <a:cs typeface="Impact"/>
                <a:sym typeface="Impact"/>
              </a:rPr>
              <a:t>“Основы безопасности и защиты Родины”</a:t>
            </a:r>
            <a:endParaRPr sz="1200" b="1" dirty="0">
              <a:solidFill>
                <a:srgbClr val="FF0000"/>
              </a:solidFill>
              <a:latin typeface="+mn-lt"/>
              <a:ea typeface="Impact"/>
              <a:cs typeface="Impact"/>
              <a:sym typeface="Impac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0" y="1749144"/>
            <a:ext cx="9144000" cy="533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61;p14"/>
          <p:cNvSpPr txBox="1">
            <a:spLocks/>
          </p:cNvSpPr>
          <p:nvPr/>
        </p:nvSpPr>
        <p:spPr>
          <a:xfrm>
            <a:off x="130055" y="2240114"/>
            <a:ext cx="1618917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ru-RU" sz="1200" dirty="0" smtClean="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ФЗ от 19.12.2023г. № 618-ФЗ «О внесении изменений Федеральный закон об образовании в Российской Федерации»</a:t>
            </a:r>
            <a:endParaRPr lang="ru-RU" sz="12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" name="Google Shape;75;p15"/>
          <p:cNvSpPr txBox="1">
            <a:spLocks/>
          </p:cNvSpPr>
          <p:nvPr/>
        </p:nvSpPr>
        <p:spPr>
          <a:xfrm>
            <a:off x="1821489" y="1743823"/>
            <a:ext cx="7395028" cy="317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B050"/>
                </a:solidFill>
                <a:latin typeface="Impact"/>
                <a:ea typeface="Impact"/>
                <a:cs typeface="Impact"/>
              </a:rPr>
              <a:t>Часть 6.3 статьи </a:t>
            </a:r>
            <a:r>
              <a:rPr lang="ru-RU" sz="1400" dirty="0" smtClean="0">
                <a:solidFill>
                  <a:srgbClr val="00B050"/>
                </a:solidFill>
                <a:latin typeface="Impact"/>
                <a:ea typeface="Impact"/>
                <a:cs typeface="Impact"/>
              </a:rPr>
              <a:t>12. </a:t>
            </a:r>
            <a:r>
              <a:rPr lang="ru-RU" sz="1200" b="1" dirty="0" smtClean="0">
                <a:solidFill>
                  <a:srgbClr val="444444"/>
                </a:solidFill>
                <a:highlight>
                  <a:srgbClr val="FFFFFF"/>
                </a:highlight>
                <a:latin typeface="+mn-lt"/>
              </a:rPr>
              <a:t>При разработке основной общеобразовательной программы 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предусматривают </a:t>
            </a:r>
            <a:r>
              <a:rPr lang="ru-RU" sz="1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непосредственное применение при реализации обязательной части </a:t>
            </a:r>
            <a:r>
              <a:rPr lang="ru-RU" sz="1200" b="1" dirty="0" smtClean="0">
                <a:solidFill>
                  <a:srgbClr val="444444"/>
                </a:solidFill>
                <a:highlight>
                  <a:srgbClr val="FFFFFF"/>
                </a:highlight>
                <a:latin typeface="+mn-lt"/>
              </a:rPr>
              <a:t>образовательной программы начального общего образования федеральных рабочих программ по учебным предметам "Русский язык", "Литературное чтение", "Окружающий мир" и </a:t>
            </a:r>
            <a:r>
              <a:rPr lang="ru-RU" sz="1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"Труд (технология)"</a:t>
            </a:r>
            <a:r>
              <a:rPr lang="ru-RU" sz="1200" b="1" dirty="0" smtClean="0">
                <a:solidFill>
                  <a:srgbClr val="444444"/>
                </a:solidFill>
                <a:highlight>
                  <a:srgbClr val="FFFFFF"/>
                </a:highlight>
                <a:latin typeface="+mn-lt"/>
              </a:rPr>
              <a:t>, при реализации обязательной части образовательной программы основного общего образования федеральных рабочих программ по учебным предметам "Русский язык", "Литература", "История", "Обществознание", "География", </a:t>
            </a:r>
            <a:r>
              <a:rPr lang="ru-RU" sz="1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"Основы безопасности и защиты Родины" </a:t>
            </a:r>
            <a:r>
              <a:rPr lang="ru-RU" sz="1200" b="1" dirty="0" smtClean="0">
                <a:solidFill>
                  <a:srgbClr val="444444"/>
                </a:solidFill>
                <a:highlight>
                  <a:srgbClr val="FFFFFF"/>
                </a:highlight>
                <a:latin typeface="+mn-lt"/>
              </a:rPr>
              <a:t>и </a:t>
            </a:r>
            <a:r>
              <a:rPr lang="ru-RU" sz="1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"Труд (технология)"</a:t>
            </a:r>
            <a:r>
              <a:rPr lang="ru-RU" sz="1200" b="1" dirty="0" smtClean="0">
                <a:solidFill>
                  <a:srgbClr val="444444"/>
                </a:solidFill>
                <a:highlight>
                  <a:srgbClr val="FFFFFF"/>
                </a:highlight>
                <a:latin typeface="+mn-lt"/>
              </a:rPr>
              <a:t>, а при реализации обязательной части образовательной программы среднего общего образования федеральных рабочих программ по учебным предметам "Русский язык", "Литература", "История", "Обществознание", "География" и </a:t>
            </a:r>
            <a:r>
              <a:rPr lang="ru-RU" sz="1200" b="1" dirty="0" smtClean="0">
                <a:solidFill>
                  <a:srgbClr val="FF0000"/>
                </a:solidFill>
                <a:highlight>
                  <a:srgbClr val="FFFFFF"/>
                </a:highlight>
                <a:latin typeface="+mn-lt"/>
              </a:rPr>
              <a:t>"Основы безопасности и защиты Родины"</a:t>
            </a:r>
            <a:endParaRPr lang="ru-RU" sz="12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34111"/>
              </p:ext>
            </p:extLst>
          </p:nvPr>
        </p:nvGraphicFramePr>
        <p:xfrm>
          <a:off x="173906" y="1153642"/>
          <a:ext cx="8875751" cy="398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629">
                  <a:extLst>
                    <a:ext uri="{9D8B030D-6E8A-4147-A177-3AD203B41FA5}">
                      <a16:colId xmlns:a16="http://schemas.microsoft.com/office/drawing/2014/main" val="3032409"/>
                    </a:ext>
                  </a:extLst>
                </a:gridCol>
                <a:gridCol w="3958543">
                  <a:extLst>
                    <a:ext uri="{9D8B030D-6E8A-4147-A177-3AD203B41FA5}">
                      <a16:colId xmlns:a16="http://schemas.microsoft.com/office/drawing/2014/main" val="3402489336"/>
                    </a:ext>
                  </a:extLst>
                </a:gridCol>
                <a:gridCol w="3190008">
                  <a:extLst>
                    <a:ext uri="{9D8B030D-6E8A-4147-A177-3AD203B41FA5}">
                      <a16:colId xmlns:a16="http://schemas.microsoft.com/office/drawing/2014/main" val="115278364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3132254778"/>
                    </a:ext>
                  </a:extLst>
                </a:gridCol>
              </a:tblGrid>
              <a:tr h="595084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проверки соответствия оснащения кабинетов ОБЗР в образовательных организациях требованиям приказа от 6 сентября 2022 г. № 804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Составлены перечень необходимого материально-технического оснащения и  перечень средств обучения и воспитания в соответствии с требованиями приказа от 6 сентября 2022 г. № 804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22716"/>
                  </a:ext>
                </a:extLst>
              </a:tr>
              <a:tr h="768864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должностных инструкций для педагогических работников, преподающих учебный предмет «Основы безопасности и защиты Родины» в образовательной организации (до 31 августа)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назначении ответственных лиц за подготовку должностных инструкций со сроком исполнения до 31 августа 2024г.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extLst>
                  <a:ext uri="{0D108BD9-81ED-4DB2-BD59-A6C34878D82A}">
                    <a16:rowId xmlns:a16="http://schemas.microsoft.com/office/drawing/2014/main" val="2025065000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штатное расписание образовательных организаций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внесении изменений в штатное расписание с 1 сентября 2024г.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49937"/>
                  </a:ext>
                </a:extLst>
              </a:tr>
              <a:tr h="768864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кадровые документы работников в части наименования должностей педагогических работников, преподающих учебный предмет «Основы безопасности и защиты Родины»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назначении ответственных за внесение изменений в кадровые документы со сроком исполнения до 31 августа 2024г.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extLst>
                  <a:ext uri="{0D108BD9-81ED-4DB2-BD59-A6C34878D82A}">
                    <a16:rowId xmlns:a16="http://schemas.microsoft.com/office/drawing/2014/main" val="732559774"/>
                  </a:ext>
                </a:extLst>
              </a:tr>
              <a:tr h="659028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преподавателей-организаторов ОБЖ (с 1 сентября 2024 года - преподаватели основ безопасности жизнедеятельности и защиты Родины)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прохождении обучения на базе ФГАОУ ВО «Государственный университет просвещения» с 11 июня по  3 июля 2024 года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59157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общественности через официальный сайт, социальные сети о введении учебного предмета ОБЗР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на официальном сайте, социальных сетях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5" marR="34625" marT="0" marB="0"/>
                </a:tc>
                <a:extLst>
                  <a:ext uri="{0D108BD9-81ED-4DB2-BD59-A6C34878D82A}">
                    <a16:rowId xmlns:a16="http://schemas.microsoft.com/office/drawing/2014/main" val="155376804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38629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ЧЕК-ЛИСТ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подготовке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образовательной организации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 введению учебного предмета </a:t>
            </a:r>
            <a: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«Основы безопасности и защиты Родины»</a:t>
            </a:r>
            <a:br>
              <a:rPr lang="ru-RU" sz="14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69435"/>
              </p:ext>
            </p:extLst>
          </p:nvPr>
        </p:nvGraphicFramePr>
        <p:xfrm>
          <a:off x="173906" y="787882"/>
          <a:ext cx="8847253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499">
                  <a:extLst>
                    <a:ext uri="{9D8B030D-6E8A-4147-A177-3AD203B41FA5}">
                      <a16:colId xmlns:a16="http://schemas.microsoft.com/office/drawing/2014/main" val="2536377199"/>
                    </a:ext>
                  </a:extLst>
                </a:gridCol>
                <a:gridCol w="3966538">
                  <a:extLst>
                    <a:ext uri="{9D8B030D-6E8A-4147-A177-3AD203B41FA5}">
                      <a16:colId xmlns:a16="http://schemas.microsoft.com/office/drawing/2014/main" val="2999465395"/>
                    </a:ext>
                  </a:extLst>
                </a:gridCol>
                <a:gridCol w="3222178">
                  <a:extLst>
                    <a:ext uri="{9D8B030D-6E8A-4147-A177-3AD203B41FA5}">
                      <a16:colId xmlns:a16="http://schemas.microsoft.com/office/drawing/2014/main" val="108477616"/>
                    </a:ext>
                  </a:extLst>
                </a:gridCol>
                <a:gridCol w="1031038">
                  <a:extLst>
                    <a:ext uri="{9D8B030D-6E8A-4147-A177-3AD203B41FA5}">
                      <a16:colId xmlns:a16="http://schemas.microsoft.com/office/drawing/2014/main" val="1912317487"/>
                    </a:ext>
                  </a:extLst>
                </a:gridCol>
              </a:tblGrid>
              <a:tr h="283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91482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5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58033"/>
              </p:ext>
            </p:extLst>
          </p:nvPr>
        </p:nvGraphicFramePr>
        <p:xfrm>
          <a:off x="137886" y="863600"/>
          <a:ext cx="9006114" cy="4181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391">
                  <a:extLst>
                    <a:ext uri="{9D8B030D-6E8A-4147-A177-3AD203B41FA5}">
                      <a16:colId xmlns:a16="http://schemas.microsoft.com/office/drawing/2014/main" val="3822562217"/>
                    </a:ext>
                  </a:extLst>
                </a:gridCol>
                <a:gridCol w="4101496">
                  <a:extLst>
                    <a:ext uri="{9D8B030D-6E8A-4147-A177-3AD203B41FA5}">
                      <a16:colId xmlns:a16="http://schemas.microsoft.com/office/drawing/2014/main" val="3074241309"/>
                    </a:ext>
                  </a:extLst>
                </a:gridCol>
                <a:gridCol w="2869570">
                  <a:extLst>
                    <a:ext uri="{9D8B030D-6E8A-4147-A177-3AD203B41FA5}">
                      <a16:colId xmlns:a16="http://schemas.microsoft.com/office/drawing/2014/main" val="4294331900"/>
                    </a:ext>
                  </a:extLst>
                </a:gridCol>
                <a:gridCol w="1429657">
                  <a:extLst>
                    <a:ext uri="{9D8B030D-6E8A-4147-A177-3AD203B41FA5}">
                      <a16:colId xmlns:a16="http://schemas.microsoft.com/office/drawing/2014/main" val="3743070124"/>
                    </a:ext>
                  </a:extLst>
                </a:gridCol>
              </a:tblGrid>
              <a:tr h="270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extLst>
                  <a:ext uri="{0D108BD9-81ED-4DB2-BD59-A6C34878D82A}">
                    <a16:rowId xmlns:a16="http://schemas.microsoft.com/office/drawing/2014/main" val="3202376416"/>
                  </a:ext>
                </a:extLst>
              </a:tr>
              <a:tr h="676325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плана мероприятий (дорожной карты) по введению учебного предмета «Труд (технология)»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об утверждении плана (дорожной карты) по введению учебного предмета «Труд (технология)»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extLst>
                  <a:ext uri="{0D108BD9-81ED-4DB2-BD59-A6C34878D82A}">
                    <a16:rowId xmlns:a16="http://schemas.microsoft.com/office/drawing/2014/main" val="3794835051"/>
                  </a:ext>
                </a:extLst>
              </a:tr>
              <a:tr h="840377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основные образовательные программы в части учебного предмета «Труд (технология)»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создании рабочей группы по внесению изменений в ООП НОО, ООП ООО.  Срок внесения изменений до 1 июля 2024г.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04356"/>
                  </a:ext>
                </a:extLst>
              </a:tr>
              <a:tr h="1082120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образовательными организациями названия учебных кабинетов в соответствие с названием учебного предмета «Труд (технология)» 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ответственное лицо за приведение названия кабинета в соответствие с названием учебного предмета «Труд (технология)»   (срок до 31 августа 2024г.)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extLst>
                  <a:ext uri="{0D108BD9-81ED-4DB2-BD59-A6C34878D82A}">
                    <a16:rowId xmlns:a16="http://schemas.microsoft.com/office/drawing/2014/main" val="3547960156"/>
                  </a:ext>
                </a:extLst>
              </a:tr>
              <a:tr h="1217385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проверки соответствия оснащения кабинетов «Труд (технология)»   в образовательных организациях требованиям приказа от 6 сентября 2022 г. № 804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Составлены перечень необходимого материально-технического оснащения и  перечень средств обучения и воспитания в соответствии с требованиями приказа от 6 сентября 2022 г. № 804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6" marR="413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7418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ЧЕК-ЛИСТ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подготовке образовательной организации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 введению учебного предмета </a:t>
            </a:r>
            <a: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«Труд (технология)»</a:t>
            </a:r>
            <a:b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1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73198"/>
              </p:ext>
            </p:extLst>
          </p:nvPr>
        </p:nvGraphicFramePr>
        <p:xfrm>
          <a:off x="355595" y="1119415"/>
          <a:ext cx="8665559" cy="4024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831">
                  <a:extLst>
                    <a:ext uri="{9D8B030D-6E8A-4147-A177-3AD203B41FA5}">
                      <a16:colId xmlns:a16="http://schemas.microsoft.com/office/drawing/2014/main" val="376326200"/>
                    </a:ext>
                  </a:extLst>
                </a:gridCol>
                <a:gridCol w="3941072">
                  <a:extLst>
                    <a:ext uri="{9D8B030D-6E8A-4147-A177-3AD203B41FA5}">
                      <a16:colId xmlns:a16="http://schemas.microsoft.com/office/drawing/2014/main" val="2849924349"/>
                    </a:ext>
                  </a:extLst>
                </a:gridCol>
                <a:gridCol w="2967728">
                  <a:extLst>
                    <a:ext uri="{9D8B030D-6E8A-4147-A177-3AD203B41FA5}">
                      <a16:colId xmlns:a16="http://schemas.microsoft.com/office/drawing/2014/main" val="1687732028"/>
                    </a:ext>
                  </a:extLst>
                </a:gridCol>
                <a:gridCol w="1168928">
                  <a:extLst>
                    <a:ext uri="{9D8B030D-6E8A-4147-A177-3AD203B41FA5}">
                      <a16:colId xmlns:a16="http://schemas.microsoft.com/office/drawing/2014/main" val="381613980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должностных инструкций для педагогических работников, преподающих учебный предмет «Труд (технология)»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назначении ответственных лиц за подготовку должностных инструкций со сроком исполнения до 31 августа 2024г.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765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штатное расписание образовательных организаций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внесении изменений в штатное расписание с 1 сентября 2024г.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382725575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кадровые документы работников в части наименования должностей педагогических работников, преподающих учебный предмет «Труд (технология)»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назначении ответственных за внесение изменений в кадровые документы со сроком исполнения до 31 августа 2024г.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57108"/>
                  </a:ext>
                </a:extLst>
              </a:tr>
              <a:tr h="1143726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учителей по учебному предмету «Труд (технология)»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прохождении обучения учителей по учебному предмету «Труд (технология)» на базе ФГАОУ ВО «Государственный университет просвещения» с 6 июня по 5 августа 2024 года.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extLst>
                  <a:ext uri="{0D108BD9-81ED-4DB2-BD59-A6C34878D82A}">
                    <a16:rowId xmlns:a16="http://schemas.microsoft.com/office/drawing/2014/main" val="2001874465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pPr marL="0" lvl="0" indent="1809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общественности через официальный сайт, социальные сети о введении учебного предмета «Труд (технология)»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на официальном сайте, социальных сетях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04" marR="4270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9952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ЧЕК-ЛИСТ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подготовке образовательной организации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 введению учебного предмета </a:t>
            </a:r>
            <a: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«Труд (технология)»</a:t>
            </a:r>
            <a:b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2436"/>
              </p:ext>
            </p:extLst>
          </p:nvPr>
        </p:nvGraphicFramePr>
        <p:xfrm>
          <a:off x="355591" y="753655"/>
          <a:ext cx="8665559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612">
                  <a:extLst>
                    <a:ext uri="{9D8B030D-6E8A-4147-A177-3AD203B41FA5}">
                      <a16:colId xmlns:a16="http://schemas.microsoft.com/office/drawing/2014/main" val="2536377199"/>
                    </a:ext>
                  </a:extLst>
                </a:gridCol>
                <a:gridCol w="3920520">
                  <a:extLst>
                    <a:ext uri="{9D8B030D-6E8A-4147-A177-3AD203B41FA5}">
                      <a16:colId xmlns:a16="http://schemas.microsoft.com/office/drawing/2014/main" val="2999465395"/>
                    </a:ext>
                  </a:extLst>
                </a:gridCol>
                <a:gridCol w="2974685">
                  <a:extLst>
                    <a:ext uri="{9D8B030D-6E8A-4147-A177-3AD203B41FA5}">
                      <a16:colId xmlns:a16="http://schemas.microsoft.com/office/drawing/2014/main" val="108477616"/>
                    </a:ext>
                  </a:extLst>
                </a:gridCol>
                <a:gridCol w="1155742">
                  <a:extLst>
                    <a:ext uri="{9D8B030D-6E8A-4147-A177-3AD203B41FA5}">
                      <a16:colId xmlns:a16="http://schemas.microsoft.com/office/drawing/2014/main" val="1912317487"/>
                    </a:ext>
                  </a:extLst>
                </a:gridCol>
              </a:tblGrid>
              <a:tr h="283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показатели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показателя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8" marR="32028" marT="0" marB="0"/>
                </a:tc>
                <a:extLst>
                  <a:ext uri="{0D108BD9-81ED-4DB2-BD59-A6C34878D82A}">
                    <a16:rowId xmlns:a16="http://schemas.microsoft.com/office/drawing/2014/main" val="91482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986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9762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Информационное сопровождение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181428" y="832812"/>
            <a:ext cx="4310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Официальный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сайт ГБУ ДПО «ИРО ЧР»: </a:t>
            </a:r>
          </a:p>
          <a:p>
            <a:pPr marL="139700" indent="0">
              <a:buNone/>
            </a:pPr>
            <a:endPara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Учебный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предмет ОБЗР -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  <a:hlinkClick r:id="rId2"/>
            </a:endParaRPr>
          </a:p>
          <a:p>
            <a:pPr marL="139700" indent="0">
              <a:buNone/>
            </a:pPr>
            <a:r>
              <a:rPr lang="en-US" sz="2000" dirty="0">
                <a:hlinkClick r:id="rId2"/>
              </a:rPr>
              <a:t>https://govzalla.ru/</a:t>
            </a:r>
            <a:r>
              <a:rPr lang="ru-RU" sz="2000" dirty="0">
                <a:hlinkClick r:id="rId2"/>
              </a:rPr>
              <a:t>проекты</a:t>
            </a:r>
            <a:r>
              <a:rPr lang="en-US" sz="2000" dirty="0">
                <a:hlinkClick r:id="rId2"/>
              </a:rPr>
              <a:t>/</a:t>
            </a:r>
            <a:r>
              <a:rPr lang="ru-RU" sz="2000" dirty="0">
                <a:hlinkClick r:id="rId2"/>
              </a:rPr>
              <a:t>введение-учебного-предмета-основы-б/</a:t>
            </a:r>
            <a:r>
              <a:rPr lang="ru-RU" sz="2000" dirty="0"/>
              <a:t>   </a:t>
            </a:r>
          </a:p>
          <a:p>
            <a:pPr marL="139700" indent="0">
              <a:buNone/>
            </a:pPr>
            <a:endParaRPr lang="ru-RU" sz="2000" dirty="0"/>
          </a:p>
          <a:p>
            <a:pPr marL="1397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Учебный предмет «Труд (технология)»</a:t>
            </a:r>
          </a:p>
          <a:p>
            <a:pPr marL="139700" indent="0">
              <a:buNone/>
            </a:pPr>
            <a:r>
              <a:rPr lang="en-US" sz="2000" dirty="0">
                <a:hlinkClick r:id="rId3"/>
              </a:rPr>
              <a:t>https://govzalla.ru/</a:t>
            </a:r>
            <a:r>
              <a:rPr lang="ru-RU" sz="2000" dirty="0">
                <a:hlinkClick r:id="rId3"/>
              </a:rPr>
              <a:t>проекты</a:t>
            </a:r>
            <a:r>
              <a:rPr lang="en-US" sz="2000" dirty="0">
                <a:hlinkClick r:id="rId3"/>
              </a:rPr>
              <a:t>/</a:t>
            </a:r>
            <a:r>
              <a:rPr lang="ru-RU" sz="2000" dirty="0">
                <a:hlinkClick r:id="rId3"/>
              </a:rPr>
              <a:t>введение-учебного-предмета-труд-тех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/>
              <a:t> </a:t>
            </a:r>
            <a:r>
              <a:rPr lang="ru-RU" sz="2000" dirty="0"/>
              <a:t>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8467" t="5930" r="9181" b="7412"/>
          <a:stretch/>
        </p:blipFill>
        <p:spPr bwMode="auto">
          <a:xfrm>
            <a:off x="4666343" y="960843"/>
            <a:ext cx="4354815" cy="345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784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8872" y="0"/>
            <a:ext cx="4057100" cy="582589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Приказы Минпросвещения России о внесении изменений во ФГОС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" y="582589"/>
            <a:ext cx="4572001" cy="4363106"/>
          </a:xfrm>
        </p:spPr>
        <p:txBody>
          <a:bodyPr>
            <a:noAutofit/>
          </a:bodyPr>
          <a:lstStyle/>
          <a:p>
            <a:pPr marL="268288" indent="-180975"/>
            <a:r>
              <a:rPr lang="ru-RU" sz="1100" dirty="0">
                <a:latin typeface="+mn-lt"/>
              </a:rPr>
              <a:t>Приказ Минпросвещения России </a:t>
            </a:r>
            <a:r>
              <a:rPr lang="ru-RU" sz="1100" b="1" dirty="0">
                <a:solidFill>
                  <a:srgbClr val="FF0000"/>
                </a:solidFill>
                <a:latin typeface="+mn-lt"/>
              </a:rPr>
              <a:t>от 27 декабря 2023 г. № 1028</a:t>
            </a:r>
            <a:r>
              <a:rPr lang="ru-RU" sz="1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100" dirty="0">
                <a:latin typeface="+mn-lt"/>
              </a:rPr>
              <a:t>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</a:t>
            </a:r>
            <a:r>
              <a:rPr lang="ru-RU" sz="1100" dirty="0" smtClean="0">
                <a:latin typeface="+mn-lt"/>
              </a:rPr>
              <a:t>»</a:t>
            </a:r>
          </a:p>
          <a:p>
            <a:pPr marL="268288" indent="-180975"/>
            <a:endParaRPr lang="ru-RU" sz="1100" dirty="0" smtClean="0">
              <a:latin typeface="+mn-lt"/>
            </a:endParaRPr>
          </a:p>
          <a:p>
            <a:pPr marL="268288" indent="-180975"/>
            <a:r>
              <a:rPr lang="ru-RU" sz="1100" dirty="0">
                <a:latin typeface="+mn-lt"/>
              </a:rPr>
              <a:t>Приказ Минпросвещения России от </a:t>
            </a:r>
            <a:r>
              <a:rPr lang="ru-RU" sz="1100" b="1" dirty="0">
                <a:solidFill>
                  <a:srgbClr val="FF0000"/>
                </a:solidFill>
                <a:latin typeface="+mn-lt"/>
              </a:rPr>
              <a:t>22 января 2024 г. № 31</a:t>
            </a:r>
            <a:r>
              <a:rPr lang="ru-RU" sz="1100" dirty="0">
                <a:latin typeface="+mn-lt"/>
              </a:rPr>
              <a:t>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образования</a:t>
            </a:r>
            <a:r>
              <a:rPr lang="ru-RU" sz="1100" dirty="0" smtClean="0">
                <a:latin typeface="+mn-lt"/>
              </a:rPr>
              <a:t>»</a:t>
            </a:r>
          </a:p>
          <a:p>
            <a:pPr marL="268288" indent="-180975"/>
            <a:endParaRPr lang="ru-RU" sz="1100" dirty="0" smtClean="0">
              <a:latin typeface="+mn-lt"/>
            </a:endParaRPr>
          </a:p>
          <a:p>
            <a:pPr marL="268288" indent="-180975"/>
            <a:r>
              <a:rPr lang="ru-RU" sz="1100" dirty="0"/>
              <a:t>Приказ Минпросвещения России от </a:t>
            </a:r>
            <a:r>
              <a:rPr lang="ru-RU" sz="1100" b="1" dirty="0">
                <a:solidFill>
                  <a:srgbClr val="FF0000"/>
                </a:solidFill>
              </a:rPr>
              <a:t>19 февраля 2024 г. № 110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/>
              <a:t>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образования» </a:t>
            </a:r>
            <a:r>
              <a:rPr lang="ru-RU" sz="1100" i="1" dirty="0"/>
              <a:t>(изменения вступают в силу  с 1 сентября 2025г.)</a:t>
            </a:r>
          </a:p>
          <a:p>
            <a:endParaRPr lang="ru-RU" sz="11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37314" y="805542"/>
            <a:ext cx="4383671" cy="4251276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+mn-lt"/>
              </a:rPr>
              <a:t>Приказ Минпросвещения России </a:t>
            </a:r>
            <a:r>
              <a:rPr lang="ru-RU" sz="1300" b="1" dirty="0">
                <a:solidFill>
                  <a:srgbClr val="FF0000"/>
                </a:solidFill>
                <a:latin typeface="+mn-lt"/>
              </a:rPr>
              <a:t>от 1 февраля 2024 г. № 62</a:t>
            </a:r>
            <a:r>
              <a:rPr lang="ru-RU" sz="13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300" dirty="0">
                <a:latin typeface="+mn-lt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основного общего образования и среднего общего образования</a:t>
            </a:r>
            <a:r>
              <a:rPr lang="ru-RU" sz="1300" dirty="0" smtClean="0">
                <a:latin typeface="+mn-lt"/>
              </a:rPr>
              <a:t>»</a:t>
            </a:r>
          </a:p>
          <a:p>
            <a:endParaRPr lang="ru-RU" sz="1300" dirty="0" smtClean="0">
              <a:latin typeface="+mn-lt"/>
            </a:endParaRPr>
          </a:p>
          <a:p>
            <a:r>
              <a:rPr lang="ru-RU" sz="1300" dirty="0">
                <a:latin typeface="+mn-lt"/>
              </a:rPr>
              <a:t>Приказ  Минпросвещения России от </a:t>
            </a:r>
            <a:r>
              <a:rPr lang="ru-RU" sz="1300" b="1" dirty="0">
                <a:solidFill>
                  <a:srgbClr val="FF0000"/>
                </a:solidFill>
                <a:latin typeface="+mn-lt"/>
              </a:rPr>
              <a:t>19 марта 2024 г. № 171</a:t>
            </a:r>
            <a:r>
              <a:rPr lang="ru-RU" sz="1300" dirty="0">
                <a:latin typeface="+mn-lt"/>
              </a:rPr>
              <a:t>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</a:t>
            </a:r>
            <a:r>
              <a:rPr lang="ru-RU" sz="1300" dirty="0" smtClean="0">
                <a:latin typeface="+mn-lt"/>
              </a:rPr>
              <a:t>»</a:t>
            </a:r>
          </a:p>
          <a:p>
            <a:endParaRPr lang="ru-RU" sz="1300" dirty="0" smtClean="0">
              <a:latin typeface="+mn-lt"/>
            </a:endParaRPr>
          </a:p>
          <a:p>
            <a:endParaRPr lang="ru-RU" sz="1300" dirty="0">
              <a:latin typeface="+mn-lt"/>
            </a:endParaRPr>
          </a:p>
          <a:p>
            <a:endParaRPr lang="ru-RU" sz="1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963886" y="1669"/>
            <a:ext cx="4057100" cy="52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Приказы Минпросвещения России о внесении изменений 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ФООП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62303"/>
            <a:ext cx="9144000" cy="471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8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4286" y="689429"/>
            <a:ext cx="6059714" cy="1255485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Изменено название учебного предмета ОБЖ 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и защиты Родины» 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Разделили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физкультуру и ОБЗР на две предметные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Ввели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нового предмета «Основы безопасности и защиты Родины»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во ФГОС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61;p14"/>
          <p:cNvSpPr txBox="1">
            <a:spLocks/>
          </p:cNvSpPr>
          <p:nvPr/>
        </p:nvSpPr>
        <p:spPr>
          <a:xfrm>
            <a:off x="216687" y="792580"/>
            <a:ext cx="2410399" cy="7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Минпросвещения от </a:t>
            </a: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27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декабря 2023 г. № 1028</a:t>
            </a:r>
            <a:endParaRPr lang="ru-RU" sz="16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" name="Google Shape;61;p14"/>
          <p:cNvSpPr txBox="1">
            <a:spLocks/>
          </p:cNvSpPr>
          <p:nvPr/>
        </p:nvSpPr>
        <p:spPr>
          <a:xfrm>
            <a:off x="216687" y="1942816"/>
            <a:ext cx="3143370" cy="7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Минпросвещения от </a:t>
            </a: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22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января 2024 г. № 31</a:t>
            </a:r>
            <a:endParaRPr lang="ru-RU" sz="16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084286" y="1992861"/>
            <a:ext cx="6059714" cy="72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Изменено название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на «Труд (технология)»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остались прежними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61;p14"/>
          <p:cNvSpPr txBox="1">
            <a:spLocks/>
          </p:cNvSpPr>
          <p:nvPr/>
        </p:nvSpPr>
        <p:spPr>
          <a:xfrm>
            <a:off x="216687" y="3103164"/>
            <a:ext cx="3143370" cy="7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Минпросвещения от </a:t>
            </a:r>
            <a:r>
              <a:rPr lang="ru-RU" sz="16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19 </a:t>
            </a:r>
            <a:r>
              <a:rPr lang="ru-RU" sz="16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февраля 2024 г. № 110</a:t>
            </a:r>
            <a:endParaRPr lang="ru-RU" sz="16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084286" y="2729975"/>
            <a:ext cx="6059714" cy="222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Удалили ОДНКНР.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Перераспределили часы между историей и обществознанием. В истории добавили, в обществознании уменьшили.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Удалили модуль «Введение в новейшую историю России».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курс «История нашего края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СОО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Скорректировали темы по истории базового уровня. Удалили курс «История России».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 уменьшили часы и изменили темы.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562303"/>
            <a:ext cx="9144000" cy="471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1890576"/>
            <a:ext cx="9144000" cy="858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0" y="2768691"/>
            <a:ext cx="9144000" cy="858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61;p14"/>
          <p:cNvSpPr txBox="1">
            <a:spLocks/>
          </p:cNvSpPr>
          <p:nvPr/>
        </p:nvSpPr>
        <p:spPr>
          <a:xfrm>
            <a:off x="7399807" y="2699514"/>
            <a:ext cx="1800301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sz="1200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2025 года</a:t>
            </a:r>
            <a:endParaRPr lang="ru-RU" sz="12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" name="Google Shape;61;p14"/>
          <p:cNvSpPr txBox="1">
            <a:spLocks/>
          </p:cNvSpPr>
          <p:nvPr/>
        </p:nvSpPr>
        <p:spPr>
          <a:xfrm>
            <a:off x="7399809" y="480445"/>
            <a:ext cx="1800301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sz="1200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sz="12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" name="Google Shape;61;p14"/>
          <p:cNvSpPr txBox="1">
            <a:spLocks/>
          </p:cNvSpPr>
          <p:nvPr/>
        </p:nvSpPr>
        <p:spPr>
          <a:xfrm>
            <a:off x="7399808" y="1797689"/>
            <a:ext cx="1800301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sz="1200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sz="12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5856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940" t="28962" r="30348" b="18358"/>
          <a:stretch/>
        </p:blipFill>
        <p:spPr bwMode="auto">
          <a:xfrm>
            <a:off x="94343" y="912999"/>
            <a:ext cx="4318091" cy="3985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31567" y="1035821"/>
            <a:ext cx="4015241" cy="119951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235336"/>
            <a:ext cx="4545012" cy="106639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t="11840"/>
          <a:stretch/>
        </p:blipFill>
        <p:spPr>
          <a:xfrm>
            <a:off x="4726940" y="3452540"/>
            <a:ext cx="4334555" cy="11397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0197" y="159617"/>
            <a:ext cx="6173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Минпросвещения от 27 декабря 2023 г. № 1028</a:t>
            </a:r>
            <a:endParaRPr lang="ru-RU" sz="20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2000" y="567021"/>
            <a:ext cx="0" cy="457647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0" y="562303"/>
            <a:ext cx="9144000" cy="471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2857" y="1152475"/>
            <a:ext cx="6118301" cy="37968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Внесена </a:t>
            </a:r>
            <a:r>
              <a:rPr lang="ru-RU" sz="2000" b="1" dirty="0">
                <a:solidFill>
                  <a:schemeClr val="tx1"/>
                </a:solidFill>
              </a:rPr>
              <a:t>ФРП по ОБЗР и </a:t>
            </a:r>
            <a:r>
              <a:rPr lang="ru-RU" sz="2000" b="1" dirty="0" smtClean="0">
                <a:solidFill>
                  <a:schemeClr val="tx1"/>
                </a:solidFill>
              </a:rPr>
              <a:t>удалена по ОБЖ</a:t>
            </a:r>
            <a:endParaRPr lang="ru-RU" sz="20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ФРП </a:t>
            </a:r>
            <a:r>
              <a:rPr lang="ru-RU" sz="2000" b="1" dirty="0">
                <a:solidFill>
                  <a:schemeClr val="tx1"/>
                </a:solidFill>
              </a:rPr>
              <a:t>на уровне ООО включает 11 модулей вместо 10, как было в </a:t>
            </a:r>
            <a:r>
              <a:rPr lang="ru-RU" sz="2000" b="1" dirty="0" smtClean="0">
                <a:solidFill>
                  <a:schemeClr val="tx1"/>
                </a:solidFill>
              </a:rPr>
              <a:t>ОБЖ</a:t>
            </a:r>
            <a:endParaRPr lang="ru-RU" sz="20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На уровне СОО – 11 </a:t>
            </a:r>
            <a:r>
              <a:rPr lang="ru-RU" sz="2000" b="1" dirty="0" smtClean="0">
                <a:solidFill>
                  <a:schemeClr val="tx1"/>
                </a:solidFill>
              </a:rPr>
              <a:t>модулей</a:t>
            </a:r>
            <a:endParaRPr lang="ru-RU" sz="20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Наполнение </a:t>
            </a:r>
            <a:r>
              <a:rPr lang="ru-RU" sz="2000" b="1" dirty="0">
                <a:solidFill>
                  <a:schemeClr val="tx1"/>
                </a:solidFill>
              </a:rPr>
              <a:t>модулей можно корректировать с учетом региональных </a:t>
            </a:r>
            <a:r>
              <a:rPr lang="ru-RU" sz="2000" b="1" dirty="0" smtClean="0">
                <a:solidFill>
                  <a:schemeClr val="tx1"/>
                </a:solidFill>
              </a:rPr>
              <a:t>особенностей.</a:t>
            </a:r>
            <a:endParaRPr lang="ru-RU" sz="20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Можно </a:t>
            </a:r>
            <a:r>
              <a:rPr lang="ru-RU" sz="2000" b="1" dirty="0" smtClean="0">
                <a:solidFill>
                  <a:schemeClr val="tx1"/>
                </a:solidFill>
              </a:rPr>
              <a:t>менять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их последовательность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58630" y="1598121"/>
            <a:ext cx="2649884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</a:t>
            </a: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Минпросвещения от 01.02.2024 № 62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Google Shape;61;p14"/>
          <p:cNvSpPr txBox="1">
            <a:spLocks/>
          </p:cNvSpPr>
          <p:nvPr/>
        </p:nvSpPr>
        <p:spPr>
          <a:xfrm>
            <a:off x="6600697" y="320002"/>
            <a:ext cx="2543303" cy="29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663370" y="3187258"/>
            <a:ext cx="6480630" cy="1249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6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1699" y="89425"/>
            <a:ext cx="5247272" cy="49840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931886" y="1087159"/>
            <a:ext cx="5951213" cy="396965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Изменены </a:t>
            </a:r>
            <a:r>
              <a:rPr lang="ru-RU" b="1" dirty="0">
                <a:solidFill>
                  <a:schemeClr val="tx1"/>
                </a:solidFill>
              </a:rPr>
              <a:t>ФРП: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по </a:t>
            </a:r>
            <a:r>
              <a:rPr lang="ru-RU" b="1" dirty="0" smtClean="0">
                <a:solidFill>
                  <a:schemeClr val="tx1"/>
                </a:solidFill>
              </a:rPr>
              <a:t>физкультуре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литературе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труду (технологии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географии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родным языкам, родной </a:t>
            </a:r>
            <a:r>
              <a:rPr lang="ru-RU" b="1" dirty="0" smtClean="0">
                <a:solidFill>
                  <a:schemeClr val="tx1"/>
                </a:solidFill>
              </a:rPr>
              <a:t>литературе</a:t>
            </a:r>
            <a:endParaRPr lang="ru-RU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Скорректированы </a:t>
            </a:r>
            <a:r>
              <a:rPr lang="ru-RU" b="1" dirty="0">
                <a:solidFill>
                  <a:schemeClr val="tx1"/>
                </a:solidFill>
              </a:rPr>
              <a:t>учебные планы по всем уровням общего образования в части наименования предметов (курсов</a:t>
            </a:r>
            <a:r>
              <a:rPr lang="ru-RU" b="1" dirty="0" smtClean="0">
                <a:solidFill>
                  <a:schemeClr val="tx1"/>
                </a:solidFill>
              </a:rPr>
              <a:t>),  </a:t>
            </a:r>
            <a:r>
              <a:rPr lang="ru-RU" b="1" dirty="0">
                <a:solidFill>
                  <a:schemeClr val="tx1"/>
                </a:solidFill>
              </a:rPr>
              <a:t>распределения учебных </a:t>
            </a:r>
            <a:r>
              <a:rPr lang="ru-RU" b="1" dirty="0" smtClean="0">
                <a:solidFill>
                  <a:schemeClr val="tx1"/>
                </a:solidFill>
              </a:rPr>
              <a:t>часов и оформления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sp>
        <p:nvSpPr>
          <p:cNvPr id="8" name="Google Shape;61;p14"/>
          <p:cNvSpPr txBox="1">
            <a:spLocks/>
          </p:cNvSpPr>
          <p:nvPr/>
        </p:nvSpPr>
        <p:spPr>
          <a:xfrm>
            <a:off x="187205" y="1725764"/>
            <a:ext cx="2744681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Приказ Минпросвещения от 19.03.2024 № 171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" name="Google Shape;61;p14"/>
          <p:cNvSpPr txBox="1">
            <a:spLocks/>
          </p:cNvSpPr>
          <p:nvPr/>
        </p:nvSpPr>
        <p:spPr>
          <a:xfrm>
            <a:off x="6622468" y="107356"/>
            <a:ext cx="2543303" cy="29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4231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793827" y="3265310"/>
            <a:ext cx="6350173" cy="2217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9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7828" y="1220850"/>
            <a:ext cx="5704471" cy="36704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Количество часов на изучение осталось прежним: по 68 часов на уровне ООО и СОО.</a:t>
            </a:r>
          </a:p>
          <a:p>
            <a:r>
              <a:rPr lang="ru-RU" b="1" dirty="0">
                <a:solidFill>
                  <a:schemeClr val="tx1"/>
                </a:solidFill>
              </a:rPr>
              <a:t>На уровне СОО </a:t>
            </a:r>
            <a:r>
              <a:rPr lang="ru-RU" b="1" dirty="0" smtClean="0">
                <a:solidFill>
                  <a:schemeClr val="tx1"/>
                </a:solidFill>
              </a:rPr>
              <a:t>добавлен </a:t>
            </a:r>
            <a:r>
              <a:rPr lang="ru-RU" b="1" dirty="0">
                <a:solidFill>
                  <a:schemeClr val="tx1"/>
                </a:solidFill>
              </a:rPr>
              <a:t>модуль № 2 «Основы военной подготовки».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 модуль </a:t>
            </a:r>
            <a:r>
              <a:rPr lang="ru-RU" b="1" dirty="0">
                <a:solidFill>
                  <a:schemeClr val="tx1"/>
                </a:solidFill>
              </a:rPr>
              <a:t>можно добавить учебные сборы по военной подготовке. Их нет в ФОП, но остаются обязательными по закону.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470974" y="1695161"/>
            <a:ext cx="2185880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Основы безопасности и защиты Родины  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Google Shape;61;p14"/>
          <p:cNvSpPr txBox="1">
            <a:spLocks/>
          </p:cNvSpPr>
          <p:nvPr/>
        </p:nvSpPr>
        <p:spPr>
          <a:xfrm>
            <a:off x="6600697" y="172519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876537" y="3227614"/>
            <a:ext cx="626746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2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3162" y="1152475"/>
            <a:ext cx="6389137" cy="390434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Заменили название во всех компонентах ФОП НОО и ООО.</a:t>
            </a:r>
          </a:p>
          <a:p>
            <a:r>
              <a:rPr lang="ru-RU" b="1" dirty="0">
                <a:solidFill>
                  <a:schemeClr val="tx1"/>
                </a:solidFill>
              </a:rPr>
              <a:t>Количество часов </a:t>
            </a:r>
            <a:r>
              <a:rPr lang="ru-RU" b="1" dirty="0" smtClean="0">
                <a:solidFill>
                  <a:schemeClr val="tx1"/>
                </a:solidFill>
              </a:rPr>
              <a:t>осталось прежним</a:t>
            </a:r>
            <a:r>
              <a:rPr lang="ru-RU" b="1" dirty="0">
                <a:solidFill>
                  <a:schemeClr val="tx1"/>
                </a:solidFill>
              </a:rPr>
              <a:t>: 135 на уровне НОО, 272 – ООО.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Скорректированы </a:t>
            </a:r>
            <a:r>
              <a:rPr lang="ru-RU" b="1" dirty="0">
                <a:solidFill>
                  <a:schemeClr val="tx1"/>
                </a:solidFill>
              </a:rPr>
              <a:t>все части ФРП.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Оставлена модульная структура и модули.</a:t>
            </a:r>
          </a:p>
          <a:p>
            <a:endParaRPr lang="ru-RU" b="1" dirty="0"/>
          </a:p>
          <a:p>
            <a:r>
              <a:rPr lang="ru-RU" b="1" u="sng" dirty="0">
                <a:solidFill>
                  <a:schemeClr val="tx1"/>
                </a:solidFill>
              </a:rPr>
              <a:t>ФРП стала обязательной для непосредственного применения </a:t>
            </a:r>
            <a:r>
              <a:rPr lang="ru-RU" b="1" dirty="0">
                <a:solidFill>
                  <a:schemeClr val="tx1"/>
                </a:solidFill>
              </a:rPr>
              <a:t>при реализации обязательных частей ООП НОО и ООО.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87205" y="1725764"/>
            <a:ext cx="1982681" cy="19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Impact"/>
                <a:ea typeface="Impact"/>
                <a:cs typeface="Impact"/>
              </a:rPr>
              <a:t>Труд (технология)</a:t>
            </a:r>
            <a:endParaRPr lang="ru-RU" sz="2400" dirty="0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11699" y="89425"/>
            <a:ext cx="5247272" cy="4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Изменения в ФООП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Google Shape;61;p14"/>
          <p:cNvSpPr txBox="1">
            <a:spLocks/>
          </p:cNvSpPr>
          <p:nvPr/>
        </p:nvSpPr>
        <p:spPr>
          <a:xfrm>
            <a:off x="6600697" y="162599"/>
            <a:ext cx="2543303" cy="4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Impact"/>
                <a:ea typeface="Impact"/>
                <a:cs typeface="Impact"/>
              </a:rPr>
              <a:t>С 1 сентября 2024 года</a:t>
            </a:r>
            <a:endParaRPr lang="ru-RU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-21771" y="705274"/>
            <a:ext cx="9165771" cy="204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11828" y="3304722"/>
            <a:ext cx="703217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026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2504</Words>
  <Application>Microsoft Office PowerPoint</Application>
  <PresentationFormat>Экран (16:9)</PresentationFormat>
  <Paragraphs>301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Impact</vt:lpstr>
      <vt:lpstr>Times New Roman</vt:lpstr>
      <vt:lpstr>Simple Light</vt:lpstr>
      <vt:lpstr>Основная образовательная программа в 2024-25 учебном году: изменения в условиях меняющегося законодательства </vt:lpstr>
      <vt:lpstr>Федеральный закон  “Об образовании в Российской Федерации”</vt:lpstr>
      <vt:lpstr>Приказы Минпросвещения России о внесении изменений во ФГОС</vt:lpstr>
      <vt:lpstr>Презентация PowerPoint</vt:lpstr>
      <vt:lpstr>Презентация PowerPoint</vt:lpstr>
      <vt:lpstr>Презентация PowerPoint</vt:lpstr>
      <vt:lpstr>Изменения в ФООП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ООП НОО с 1 сентября 2024г.</vt:lpstr>
      <vt:lpstr>Презентация PowerPoint</vt:lpstr>
      <vt:lpstr>Презентация PowerPoint</vt:lpstr>
      <vt:lpstr>Приказ Минобрнауки ЧР от 2 апреля 2024 г. № 372-п  Об утверждении планов мероприятий по введению учебных предметов</vt:lpstr>
      <vt:lpstr>ЧЕК-ЛИСТ по подготовке образовательной организации к введению учебного предмета «Основы безопасности и защиты Родины» </vt:lpstr>
      <vt:lpstr>ЧЕК-ЛИСТ по подготовке образовательной организации к введению учебного предмета «Основы безопасности и защиты Родины» </vt:lpstr>
      <vt:lpstr>Презентация PowerPoint</vt:lpstr>
      <vt:lpstr>Презентация PowerPoint</vt:lpstr>
      <vt:lpstr>Информационное сопровождение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в 2024-25 учебном году: изменения в условиях меняющегося законодательства</dc:title>
  <dc:creator>ИНДИРА</dc:creator>
  <cp:lastModifiedBy>ЯХА</cp:lastModifiedBy>
  <cp:revision>104</cp:revision>
  <cp:lastPrinted>2024-06-13T06:16:18Z</cp:lastPrinted>
  <dcterms:modified xsi:type="dcterms:W3CDTF">2024-06-28T06:57:44Z</dcterms:modified>
</cp:coreProperties>
</file>