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48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-54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олилиния 6"/>
          <p:cNvSpPr/>
          <p:nvPr/>
        </p:nvSpPr>
        <p:spPr bwMode="auto">
          <a:xfrm>
            <a:off x="3557019" y="630939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9" cy="4394988"/>
          </a:xfrm>
        </p:spPr>
        <p:txBody>
          <a:bodyPr rtlCol="0" anchor="ctr">
            <a:noAutofit/>
          </a:bodyPr>
          <a:lstStyle>
            <a:lvl1pPr algn="ctr">
              <a:defRPr sz="8317" spc="665" baseline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2215047" y="5979199"/>
            <a:ext cx="8045373" cy="742279"/>
          </a:xfrm>
        </p:spPr>
        <p:txBody>
          <a:bodyPr rtlCol="0"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663" b="1" i="0" cap="all" spc="333" baseline="0">
                <a:solidFill>
                  <a:schemeClr val="tx2"/>
                </a:solidFill>
              </a:defRPr>
            </a:lvl1pPr>
            <a:lvl2pPr marL="380253" indent="0" algn="ctr">
              <a:buNone/>
              <a:defRPr sz="1663"/>
            </a:lvl2pPr>
            <a:lvl3pPr marL="760506" indent="0" algn="ctr">
              <a:buNone/>
              <a:defRPr sz="1497"/>
            </a:lvl3pPr>
            <a:lvl4pPr marL="1140760" indent="0" algn="ctr">
              <a:buNone/>
              <a:defRPr sz="1331"/>
            </a:lvl4pPr>
            <a:lvl5pPr marL="1521013" indent="0" algn="ctr">
              <a:buNone/>
              <a:defRPr sz="1331"/>
            </a:lvl5pPr>
            <a:lvl6pPr marL="1901266" indent="0" algn="ctr">
              <a:buNone/>
              <a:defRPr sz="1331"/>
            </a:lvl6pPr>
            <a:lvl7pPr marL="2281519" indent="0" algn="ctr">
              <a:buNone/>
              <a:defRPr sz="1331"/>
            </a:lvl7pPr>
            <a:lvl8pPr marL="2661773" indent="0" algn="ctr">
              <a:buNone/>
              <a:defRPr sz="1331"/>
            </a:lvl8pPr>
            <a:lvl9pPr marL="3042026" indent="0" algn="ctr">
              <a:buNone/>
              <a:defRPr sz="1331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3" cy="348462"/>
          </a:xfrm>
        </p:spPr>
        <p:txBody>
          <a:bodyPr rtlCol="0"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6637DA4-38AA-44E4-B4FB-705030301355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 rtlCol="0"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>
          <a:xfrm>
            <a:off x="9067221" y="6375679"/>
            <a:ext cx="2329723" cy="345796"/>
          </a:xfrm>
        </p:spPr>
        <p:txBody>
          <a:bodyPr rtlCol="0"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C8EE8FF-C342-479A-93CE-44AB57B727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Прямоугольник 12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4202412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 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6637DA4-38AA-44E4-B4FB-705030301355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C8EE8FF-C342-479A-93CE-44AB57B727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8335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10066322" y="382386"/>
            <a:ext cx="1492132" cy="5600404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 2"/>
          <p:cNvSpPr>
            <a:spLocks noGrp="1"/>
          </p:cNvSpPr>
          <p:nvPr>
            <p:ph type="body" orient="vert" idx="1"/>
          </p:nvPr>
        </p:nvSpPr>
        <p:spPr>
          <a:xfrm>
            <a:off x="1257304" y="382388"/>
            <a:ext cx="8392585" cy="5600405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6637DA4-38AA-44E4-B4FB-705030301355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C8EE8FF-C342-479A-93CE-44AB57B727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61413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6637DA4-38AA-44E4-B4FB-705030301355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C8EE8FF-C342-479A-93CE-44AB57B727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0411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42931" y="1073891"/>
            <a:ext cx="8187071" cy="4064627"/>
          </a:xfrm>
        </p:spPr>
        <p:txBody>
          <a:bodyPr rtlCol="0" anchor="b">
            <a:normAutofit/>
          </a:bodyPr>
          <a:lstStyle>
            <a:lvl1pPr>
              <a:defRPr sz="6986" spc="665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3242931" y="5159784"/>
            <a:ext cx="7017488" cy="951135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1663" b="1" i="0" cap="all" spc="333" baseline="0">
                <a:solidFill>
                  <a:schemeClr val="accent1"/>
                </a:solidFill>
              </a:defRPr>
            </a:lvl1pPr>
            <a:lvl2pPr marL="380253" indent="0">
              <a:buNone/>
              <a:defRPr sz="1663">
                <a:solidFill>
                  <a:schemeClr val="tx1">
                    <a:tint val="75000"/>
                  </a:schemeClr>
                </a:solidFill>
              </a:defRPr>
            </a:lvl2pPr>
            <a:lvl3pPr marL="760506" indent="0">
              <a:buNone/>
              <a:defRPr sz="1497">
                <a:solidFill>
                  <a:schemeClr val="tx1">
                    <a:tint val="75000"/>
                  </a:schemeClr>
                </a:solidFill>
              </a:defRPr>
            </a:lvl3pPr>
            <a:lvl4pPr marL="1140760" indent="0">
              <a:buNone/>
              <a:defRPr sz="1331">
                <a:solidFill>
                  <a:schemeClr val="tx1">
                    <a:tint val="75000"/>
                  </a:schemeClr>
                </a:solidFill>
              </a:defRPr>
            </a:lvl4pPr>
            <a:lvl5pPr marL="1521013" indent="0">
              <a:buNone/>
              <a:defRPr sz="1331">
                <a:solidFill>
                  <a:schemeClr val="tx1">
                    <a:tint val="75000"/>
                  </a:schemeClr>
                </a:solidFill>
              </a:defRPr>
            </a:lvl5pPr>
            <a:lvl6pPr marL="1901266" indent="0">
              <a:buNone/>
              <a:defRPr sz="1331">
                <a:solidFill>
                  <a:schemeClr val="tx1">
                    <a:tint val="75000"/>
                  </a:schemeClr>
                </a:solidFill>
              </a:defRPr>
            </a:lvl6pPr>
            <a:lvl7pPr marL="2281519" indent="0">
              <a:buNone/>
              <a:defRPr sz="1331">
                <a:solidFill>
                  <a:schemeClr val="tx1">
                    <a:tint val="75000"/>
                  </a:schemeClr>
                </a:solidFill>
              </a:defRPr>
            </a:lvl7pPr>
            <a:lvl8pPr marL="2661773" indent="0">
              <a:buNone/>
              <a:defRPr sz="1331">
                <a:solidFill>
                  <a:schemeClr val="tx1">
                    <a:tint val="75000"/>
                  </a:schemeClr>
                </a:solidFill>
              </a:defRPr>
            </a:lvl8pPr>
            <a:lvl9pPr marL="3042026" indent="0">
              <a:buNone/>
              <a:defRPr sz="13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236548" y="6375679"/>
            <a:ext cx="1493947" cy="348462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6637DA4-38AA-44E4-B4FB-705030301355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7" cy="345796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C8EE8FF-C342-479A-93CE-44AB57B7278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7" name="Группа 6"/>
          <p:cNvGrpSpPr/>
          <p:nvPr/>
        </p:nvGrpSpPr>
        <p:grpSpPr>
          <a:xfrm>
            <a:off x="1" y="0"/>
            <a:ext cx="2814639" cy="6858000"/>
            <a:chOff x="0" y="0"/>
            <a:chExt cx="2814638" cy="6858000"/>
          </a:xfrm>
        </p:grpSpPr>
        <p:sp>
          <p:nvSpPr>
            <p:cNvPr id="11" name="Полилиния 6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Полилиния 11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xmlns="" val="13434169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6637DA4-38AA-44E4-B4FB-705030301355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C8EE8FF-C342-479A-93CE-44AB57B727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7000847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252729" y="381002"/>
            <a:ext cx="10172700" cy="1493517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251679" y="2199636"/>
            <a:ext cx="4800600" cy="632529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buNone/>
              <a:defRPr sz="1580" b="1" cap="all" spc="166" baseline="0">
                <a:solidFill>
                  <a:schemeClr val="tx2"/>
                </a:solidFill>
              </a:defRPr>
            </a:lvl1pPr>
            <a:lvl2pPr marL="380253" indent="0">
              <a:buNone/>
              <a:defRPr sz="1580" b="1"/>
            </a:lvl2pPr>
            <a:lvl3pPr marL="760506" indent="0">
              <a:buNone/>
              <a:defRPr sz="1497" b="1"/>
            </a:lvl3pPr>
            <a:lvl4pPr marL="1140760" indent="0">
              <a:buNone/>
              <a:defRPr sz="1331" b="1"/>
            </a:lvl4pPr>
            <a:lvl5pPr marL="1521013" indent="0">
              <a:buNone/>
              <a:defRPr sz="1331" b="1"/>
            </a:lvl5pPr>
            <a:lvl6pPr marL="1901266" indent="0">
              <a:buNone/>
              <a:defRPr sz="1331" b="1"/>
            </a:lvl6pPr>
            <a:lvl7pPr marL="2281519" indent="0">
              <a:buNone/>
              <a:defRPr sz="1331" b="1"/>
            </a:lvl7pPr>
            <a:lvl8pPr marL="2661773" indent="0">
              <a:buNone/>
              <a:defRPr sz="1331" b="1"/>
            </a:lvl8pPr>
            <a:lvl9pPr marL="3042026" indent="0">
              <a:buNone/>
              <a:defRPr sz="1331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633864" y="2199636"/>
            <a:ext cx="4800600" cy="632529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buNone/>
              <a:defRPr sz="1580" b="1" cap="all" spc="166" baseline="0">
                <a:solidFill>
                  <a:schemeClr val="tx2"/>
                </a:solidFill>
              </a:defRPr>
            </a:lvl1pPr>
            <a:lvl2pPr marL="380253" indent="0">
              <a:buNone/>
              <a:defRPr sz="1580" b="1"/>
            </a:lvl2pPr>
            <a:lvl3pPr marL="760506" indent="0">
              <a:buNone/>
              <a:defRPr sz="1497" b="1"/>
            </a:lvl3pPr>
            <a:lvl4pPr marL="1140760" indent="0">
              <a:buNone/>
              <a:defRPr sz="1331" b="1"/>
            </a:lvl4pPr>
            <a:lvl5pPr marL="1521013" indent="0">
              <a:buNone/>
              <a:defRPr sz="1331" b="1"/>
            </a:lvl5pPr>
            <a:lvl6pPr marL="1901266" indent="0">
              <a:buNone/>
              <a:defRPr sz="1331" b="1"/>
            </a:lvl6pPr>
            <a:lvl7pPr marL="2281519" indent="0">
              <a:buNone/>
              <a:defRPr sz="1331" b="1"/>
            </a:lvl7pPr>
            <a:lvl8pPr marL="2661773" indent="0">
              <a:buNone/>
              <a:defRPr sz="1331" b="1"/>
            </a:lvl8pPr>
            <a:lvl9pPr marL="3042026" indent="0">
              <a:buNone/>
              <a:defRPr sz="1331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6637DA4-38AA-44E4-B4FB-705030301355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C8EE8FF-C342-479A-93CE-44AB57B727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29222044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6637DA4-38AA-44E4-B4FB-705030301355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C8EE8FF-C342-479A-93CE-44AB57B727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43808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6637DA4-38AA-44E4-B4FB-705030301355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4" name="Номер слайда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C8EE8FF-C342-479A-93CE-44AB57B727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828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олилиния 11"/>
          <p:cNvSpPr/>
          <p:nvPr/>
        </p:nvSpPr>
        <p:spPr bwMode="auto">
          <a:xfrm>
            <a:off x="7389813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37887" y="457202"/>
            <a:ext cx="3092115" cy="1196671"/>
          </a:xfrm>
        </p:spPr>
        <p:txBody>
          <a:bodyPr rtlCol="0" anchor="b">
            <a:normAutofit/>
          </a:bodyPr>
          <a:lstStyle>
            <a:lvl1pPr>
              <a:lnSpc>
                <a:spcPct val="100000"/>
              </a:lnSpc>
              <a:defRPr sz="1580" b="1" i="0" cap="all" spc="25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9" cy="4985124"/>
          </a:xfrm>
        </p:spPr>
        <p:txBody>
          <a:bodyPr rtlCol="0"/>
          <a:lstStyle>
            <a:lvl1pPr>
              <a:defRPr sz="2661"/>
            </a:lvl1pPr>
            <a:lvl2pPr>
              <a:defRPr sz="2329"/>
            </a:lvl2pPr>
            <a:lvl3pPr>
              <a:defRPr sz="1996"/>
            </a:lvl3pPr>
            <a:lvl4pPr>
              <a:defRPr sz="1663"/>
            </a:lvl4pPr>
            <a:lvl5pPr>
              <a:defRPr sz="1663"/>
            </a:lvl5pPr>
            <a:lvl6pPr>
              <a:defRPr sz="1663"/>
            </a:lvl6pPr>
            <a:lvl7pPr>
              <a:defRPr sz="1663"/>
            </a:lvl7pPr>
            <a:lvl8pPr>
              <a:defRPr sz="1663"/>
            </a:lvl8pPr>
            <a:lvl9pPr>
              <a:defRPr sz="1663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8337888" y="1741336"/>
            <a:ext cx="3092115" cy="4164164"/>
          </a:xfrm>
        </p:spPr>
        <p:txBody>
          <a:bodyPr rtlCol="0"/>
          <a:lstStyle>
            <a:lvl1pPr marL="0" indent="0">
              <a:lnSpc>
                <a:spcPct val="120000"/>
              </a:lnSpc>
              <a:spcBef>
                <a:spcPts val="998"/>
              </a:spcBef>
              <a:buNone/>
              <a:defRPr sz="1331" baseline="0">
                <a:solidFill>
                  <a:schemeClr val="bg2"/>
                </a:solidFill>
              </a:defRPr>
            </a:lvl1pPr>
            <a:lvl2pPr marL="380253" indent="0">
              <a:buNone/>
              <a:defRPr sz="1164"/>
            </a:lvl2pPr>
            <a:lvl3pPr marL="760506" indent="0">
              <a:buNone/>
              <a:defRPr sz="998"/>
            </a:lvl3pPr>
            <a:lvl4pPr marL="1140760" indent="0">
              <a:buNone/>
              <a:defRPr sz="832"/>
            </a:lvl4pPr>
            <a:lvl5pPr marL="1521013" indent="0">
              <a:buNone/>
              <a:defRPr sz="832"/>
            </a:lvl5pPr>
            <a:lvl6pPr marL="1901266" indent="0">
              <a:buNone/>
              <a:defRPr sz="832"/>
            </a:lvl6pPr>
            <a:lvl7pPr marL="2281519" indent="0">
              <a:buNone/>
              <a:defRPr sz="832"/>
            </a:lvl7pPr>
            <a:lvl8pPr marL="2661773" indent="0">
              <a:buNone/>
              <a:defRPr sz="832"/>
            </a:lvl8pPr>
            <a:lvl9pPr marL="3042026" indent="0">
              <a:buNone/>
              <a:defRPr sz="832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65053" y="6375679"/>
            <a:ext cx="1233355" cy="348462"/>
          </a:xfrm>
        </p:spPr>
        <p:txBody>
          <a:bodyPr rtlCol="0"/>
          <a:lstStyle/>
          <a:p>
            <a:fld id="{46637DA4-38AA-44E4-B4FB-705030301355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103623" y="6375679"/>
            <a:ext cx="3482179" cy="345796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>
          <a:xfrm>
            <a:off x="5691015" y="6375679"/>
            <a:ext cx="1232456" cy="345796"/>
          </a:xfrm>
        </p:spPr>
        <p:txBody>
          <a:bodyPr rtlCol="0"/>
          <a:lstStyle/>
          <a:p>
            <a:fld id="{AC8EE8FF-C342-479A-93CE-44AB57B727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 7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52465298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83467" y="3"/>
            <a:ext cx="7355585" cy="6857999"/>
          </a:xfrm>
        </p:spPr>
        <p:txBody>
          <a:bodyPr rtlCol="0" anchor="t"/>
          <a:lstStyle>
            <a:lvl1pPr marL="0" indent="0">
              <a:buNone/>
              <a:defRPr sz="2661"/>
            </a:lvl1pPr>
            <a:lvl2pPr marL="380253" indent="0">
              <a:buNone/>
              <a:defRPr sz="2329"/>
            </a:lvl2pPr>
            <a:lvl3pPr marL="760506" indent="0">
              <a:buNone/>
              <a:defRPr sz="1996"/>
            </a:lvl3pPr>
            <a:lvl4pPr marL="1140760" indent="0">
              <a:buNone/>
              <a:defRPr sz="1663"/>
            </a:lvl4pPr>
            <a:lvl5pPr marL="1521013" indent="0">
              <a:buNone/>
              <a:defRPr sz="1663"/>
            </a:lvl5pPr>
            <a:lvl6pPr marL="1901266" indent="0">
              <a:buNone/>
              <a:defRPr sz="1663"/>
            </a:lvl6pPr>
            <a:lvl7pPr marL="2281519" indent="0">
              <a:buNone/>
              <a:defRPr sz="1663"/>
            </a:lvl7pPr>
            <a:lvl8pPr marL="2661773" indent="0">
              <a:buNone/>
              <a:defRPr sz="1663"/>
            </a:lvl8pPr>
            <a:lvl9pPr marL="3042026" indent="0">
              <a:buNone/>
              <a:defRPr sz="1663"/>
            </a:lvl9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  <p:sp>
        <p:nvSpPr>
          <p:cNvPr id="11" name="Полилиния 11"/>
          <p:cNvSpPr/>
          <p:nvPr/>
        </p:nvSpPr>
        <p:spPr bwMode="auto">
          <a:xfrm>
            <a:off x="7389813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Прямоугольник 11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37886" y="457200"/>
            <a:ext cx="3092117" cy="1196670"/>
          </a:xfrm>
        </p:spPr>
        <p:txBody>
          <a:bodyPr rtlCol="0" anchor="b">
            <a:normAutofit/>
          </a:bodyPr>
          <a:lstStyle>
            <a:lvl1pPr>
              <a:lnSpc>
                <a:spcPct val="100000"/>
              </a:lnSpc>
              <a:defRPr sz="1580" b="1" i="0" spc="25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8337886" y="1741336"/>
            <a:ext cx="3092117" cy="4164164"/>
          </a:xfrm>
        </p:spPr>
        <p:txBody>
          <a:bodyPr rtlCol="0"/>
          <a:lstStyle>
            <a:lvl1pPr marL="0" indent="0">
              <a:lnSpc>
                <a:spcPct val="120000"/>
              </a:lnSpc>
              <a:spcBef>
                <a:spcPts val="998"/>
              </a:spcBef>
              <a:buNone/>
              <a:defRPr sz="1331" baseline="0">
                <a:solidFill>
                  <a:schemeClr val="bg2"/>
                </a:solidFill>
              </a:defRPr>
            </a:lvl1pPr>
            <a:lvl2pPr marL="380253" indent="0">
              <a:buNone/>
              <a:defRPr sz="1164"/>
            </a:lvl2pPr>
            <a:lvl3pPr marL="760506" indent="0">
              <a:buNone/>
              <a:defRPr sz="998"/>
            </a:lvl3pPr>
            <a:lvl4pPr marL="1140760" indent="0">
              <a:buNone/>
              <a:defRPr sz="832"/>
            </a:lvl4pPr>
            <a:lvl5pPr marL="1521013" indent="0">
              <a:buNone/>
              <a:defRPr sz="832"/>
            </a:lvl5pPr>
            <a:lvl6pPr marL="1901266" indent="0">
              <a:buNone/>
              <a:defRPr sz="832"/>
            </a:lvl6pPr>
            <a:lvl7pPr marL="2281519" indent="0">
              <a:buNone/>
              <a:defRPr sz="832"/>
            </a:lvl7pPr>
            <a:lvl8pPr marL="2661773" indent="0">
              <a:buNone/>
              <a:defRPr sz="832"/>
            </a:lvl8pPr>
            <a:lvl9pPr marL="3042026" indent="0">
              <a:buNone/>
              <a:defRPr sz="832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65951" y="6375679"/>
            <a:ext cx="1232456" cy="348462"/>
          </a:xfrm>
        </p:spPr>
        <p:txBody>
          <a:bodyPr rtlCol="0"/>
          <a:lstStyle/>
          <a:p>
            <a:fld id="{46637DA4-38AA-44E4-B4FB-705030301355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9" cy="345796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 rtlCol="0"/>
          <a:lstStyle/>
          <a:p>
            <a:fld id="{AC8EE8FF-C342-479A-93CE-44AB57B727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65287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251677" y="382385"/>
            <a:ext cx="10178323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251677" y="2286003"/>
            <a:ext cx="10178323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251677" y="6375679"/>
            <a:ext cx="2329723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6637DA4-38AA-44E4-B4FB-705030301355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4"/>
          </p:nvPr>
        </p:nvSpPr>
        <p:spPr>
          <a:xfrm>
            <a:off x="8610605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C8EE8FF-C342-479A-93CE-44AB57B727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олилиния 6"/>
          <p:cNvSpPr/>
          <p:nvPr/>
        </p:nvSpPr>
        <p:spPr bwMode="auto">
          <a:xfrm>
            <a:off x="2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Прямоугольник 11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883765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60506" rtl="0" eaLnBrk="1" latinLnBrk="0" hangingPunct="1">
        <a:lnSpc>
          <a:spcPct val="90000"/>
        </a:lnSpc>
        <a:spcBef>
          <a:spcPct val="0"/>
        </a:spcBef>
        <a:buNone/>
        <a:defRPr sz="4242" kern="1200" cap="all" spc="166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90127" indent="-190127" algn="l" defTabSz="760506" rtl="0" eaLnBrk="1" latinLnBrk="0" hangingPunct="1">
        <a:lnSpc>
          <a:spcPct val="110000"/>
        </a:lnSpc>
        <a:spcBef>
          <a:spcPts val="582"/>
        </a:spcBef>
        <a:buClr>
          <a:schemeClr val="tx2"/>
        </a:buClr>
        <a:buFont typeface="Arial" panose="020B0604020202020204" pitchFamily="34" charset="0"/>
        <a:buChar char="•"/>
        <a:defRPr sz="166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70380" indent="-190127" algn="l" defTabSz="760506" rtl="0" eaLnBrk="1" latinLnBrk="0" hangingPunct="1">
        <a:lnSpc>
          <a:spcPct val="110000"/>
        </a:lnSpc>
        <a:spcBef>
          <a:spcPts val="582"/>
        </a:spcBef>
        <a:buClr>
          <a:schemeClr val="tx2"/>
        </a:buClr>
        <a:buFont typeface="Gill Sans MT" panose="020B0502020104020203" pitchFamily="34" charset="0"/>
        <a:buChar char="–"/>
        <a:defRPr sz="1497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50633" indent="-190127" algn="l" defTabSz="760506" rtl="0" eaLnBrk="1" latinLnBrk="0" hangingPunct="1">
        <a:lnSpc>
          <a:spcPct val="110000"/>
        </a:lnSpc>
        <a:spcBef>
          <a:spcPts val="582"/>
        </a:spcBef>
        <a:buClr>
          <a:schemeClr val="tx2"/>
        </a:buClr>
        <a:buFont typeface="Arial" panose="020B0604020202020204" pitchFamily="34" charset="0"/>
        <a:buChar char="•"/>
        <a:defRPr sz="133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30886" indent="-190127" algn="l" defTabSz="760506" rtl="0" eaLnBrk="1" latinLnBrk="0" hangingPunct="1">
        <a:lnSpc>
          <a:spcPct val="110000"/>
        </a:lnSpc>
        <a:spcBef>
          <a:spcPts val="582"/>
        </a:spcBef>
        <a:buClr>
          <a:schemeClr val="tx2"/>
        </a:buClr>
        <a:buFont typeface="Gill Sans MT" panose="020B0502020104020203" pitchFamily="34" charset="0"/>
        <a:buChar char="–"/>
        <a:defRPr sz="1164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11140" indent="-190127" algn="l" defTabSz="760506" rtl="0" eaLnBrk="1" latinLnBrk="0" hangingPunct="1">
        <a:lnSpc>
          <a:spcPct val="110000"/>
        </a:lnSpc>
        <a:spcBef>
          <a:spcPts val="582"/>
        </a:spcBef>
        <a:buClr>
          <a:schemeClr val="tx2"/>
        </a:buClr>
        <a:buFont typeface="Arial" panose="020B0604020202020204" pitchFamily="34" charset="0"/>
        <a:buChar char="•"/>
        <a:defRPr sz="1164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91393" indent="-190127" algn="l" defTabSz="760506" rtl="0" eaLnBrk="1" latinLnBrk="0" hangingPunct="1">
        <a:lnSpc>
          <a:spcPct val="110000"/>
        </a:lnSpc>
        <a:spcBef>
          <a:spcPts val="582"/>
        </a:spcBef>
        <a:buClr>
          <a:schemeClr val="tx2"/>
        </a:buClr>
        <a:buFont typeface="Gill Sans MT" panose="020B0502020104020203" pitchFamily="34" charset="0"/>
        <a:buChar char="–"/>
        <a:defRPr sz="1164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471646" indent="-190127" algn="l" defTabSz="760506" rtl="0" eaLnBrk="1" latinLnBrk="0" hangingPunct="1">
        <a:lnSpc>
          <a:spcPct val="110000"/>
        </a:lnSpc>
        <a:spcBef>
          <a:spcPts val="582"/>
        </a:spcBef>
        <a:buClr>
          <a:schemeClr val="tx2"/>
        </a:buClr>
        <a:buFont typeface="Arial" panose="020B0604020202020204" pitchFamily="34" charset="0"/>
        <a:buChar char="•"/>
        <a:defRPr sz="1164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851899" indent="-190127" algn="l" defTabSz="760506" rtl="0" eaLnBrk="1" latinLnBrk="0" hangingPunct="1">
        <a:lnSpc>
          <a:spcPct val="110000"/>
        </a:lnSpc>
        <a:spcBef>
          <a:spcPts val="582"/>
        </a:spcBef>
        <a:buClr>
          <a:schemeClr val="tx2"/>
        </a:buClr>
        <a:buFont typeface="Gill Sans MT" panose="020B0502020104020203" pitchFamily="34" charset="0"/>
        <a:buChar char="–"/>
        <a:defRPr sz="1164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232153" indent="-190127" algn="l" defTabSz="760506" rtl="0" eaLnBrk="1" latinLnBrk="0" hangingPunct="1">
        <a:lnSpc>
          <a:spcPct val="110000"/>
        </a:lnSpc>
        <a:spcBef>
          <a:spcPts val="582"/>
        </a:spcBef>
        <a:buClr>
          <a:schemeClr val="tx2"/>
        </a:buClr>
        <a:buFont typeface="Arial" panose="020B0604020202020204" pitchFamily="34" charset="0"/>
        <a:buChar char="•"/>
        <a:defRPr sz="1164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0506" rtl="0" eaLnBrk="1" latinLnBrk="0" hangingPunct="1">
        <a:defRPr sz="1497" kern="1200">
          <a:solidFill>
            <a:schemeClr val="tx1"/>
          </a:solidFill>
          <a:latin typeface="+mn-lt"/>
          <a:ea typeface="+mn-ea"/>
          <a:cs typeface="+mn-cs"/>
        </a:defRPr>
      </a:lvl1pPr>
      <a:lvl2pPr marL="380253" algn="l" defTabSz="760506" rtl="0" eaLnBrk="1" latinLnBrk="0" hangingPunct="1">
        <a:defRPr sz="1497" kern="1200">
          <a:solidFill>
            <a:schemeClr val="tx1"/>
          </a:solidFill>
          <a:latin typeface="+mn-lt"/>
          <a:ea typeface="+mn-ea"/>
          <a:cs typeface="+mn-cs"/>
        </a:defRPr>
      </a:lvl2pPr>
      <a:lvl3pPr marL="760506" algn="l" defTabSz="760506" rtl="0" eaLnBrk="1" latinLnBrk="0" hangingPunct="1">
        <a:defRPr sz="1497" kern="1200">
          <a:solidFill>
            <a:schemeClr val="tx1"/>
          </a:solidFill>
          <a:latin typeface="+mn-lt"/>
          <a:ea typeface="+mn-ea"/>
          <a:cs typeface="+mn-cs"/>
        </a:defRPr>
      </a:lvl3pPr>
      <a:lvl4pPr marL="1140760" algn="l" defTabSz="760506" rtl="0" eaLnBrk="1" latinLnBrk="0" hangingPunct="1">
        <a:defRPr sz="1497" kern="1200">
          <a:solidFill>
            <a:schemeClr val="tx1"/>
          </a:solidFill>
          <a:latin typeface="+mn-lt"/>
          <a:ea typeface="+mn-ea"/>
          <a:cs typeface="+mn-cs"/>
        </a:defRPr>
      </a:lvl4pPr>
      <a:lvl5pPr marL="1521013" algn="l" defTabSz="760506" rtl="0" eaLnBrk="1" latinLnBrk="0" hangingPunct="1">
        <a:defRPr sz="1497" kern="1200">
          <a:solidFill>
            <a:schemeClr val="tx1"/>
          </a:solidFill>
          <a:latin typeface="+mn-lt"/>
          <a:ea typeface="+mn-ea"/>
          <a:cs typeface="+mn-cs"/>
        </a:defRPr>
      </a:lvl5pPr>
      <a:lvl6pPr marL="1901266" algn="l" defTabSz="760506" rtl="0" eaLnBrk="1" latinLnBrk="0" hangingPunct="1">
        <a:defRPr sz="1497" kern="1200">
          <a:solidFill>
            <a:schemeClr val="tx1"/>
          </a:solidFill>
          <a:latin typeface="+mn-lt"/>
          <a:ea typeface="+mn-ea"/>
          <a:cs typeface="+mn-cs"/>
        </a:defRPr>
      </a:lvl6pPr>
      <a:lvl7pPr marL="2281519" algn="l" defTabSz="760506" rtl="0" eaLnBrk="1" latinLnBrk="0" hangingPunct="1">
        <a:defRPr sz="1497" kern="1200">
          <a:solidFill>
            <a:schemeClr val="tx1"/>
          </a:solidFill>
          <a:latin typeface="+mn-lt"/>
          <a:ea typeface="+mn-ea"/>
          <a:cs typeface="+mn-cs"/>
        </a:defRPr>
      </a:lvl7pPr>
      <a:lvl8pPr marL="2661773" algn="l" defTabSz="760506" rtl="0" eaLnBrk="1" latinLnBrk="0" hangingPunct="1">
        <a:defRPr sz="1497" kern="1200">
          <a:solidFill>
            <a:schemeClr val="tx1"/>
          </a:solidFill>
          <a:latin typeface="+mn-lt"/>
          <a:ea typeface="+mn-ea"/>
          <a:cs typeface="+mn-cs"/>
        </a:defRPr>
      </a:lvl8pPr>
      <a:lvl9pPr marL="3042026" algn="l" defTabSz="760506" rtl="0" eaLnBrk="1" latinLnBrk="0" hangingPunct="1">
        <a:defRPr sz="14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pos="792" userDrawn="1">
          <p15:clr>
            <a:srgbClr val="F26B43"/>
          </p15:clr>
        </p15:guide>
        <p15:guide id="2" pos="7200" userDrawn="1">
          <p15:clr>
            <a:srgbClr val="F26B43"/>
          </p15:clr>
        </p15:guide>
        <p15:guide id="3" orient="horz" pos="4008" userDrawn="1">
          <p15:clr>
            <a:srgbClr val="F26B43"/>
          </p15:clr>
        </p15:guide>
        <p15:guide id="4" orient="horz" pos="1440" userDrawn="1">
          <p15:clr>
            <a:srgbClr val="F26B43"/>
          </p15:clr>
        </p15:guide>
        <p15:guide id="5" orient="horz" pos="3720" userDrawn="1">
          <p15:clr>
            <a:srgbClr val="F26B43"/>
          </p15:clr>
        </p15:guide>
        <p15:guide id="6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insideok.ru/blog/-kak-organizovat-onlayn-obuchenie-v-odnoklassnikah-vo-vremya-karantina" TargetMode="External"/><Relationship Id="rId2" Type="http://schemas.openxmlformats.org/officeDocument/2006/relationships/hyperlink" Target="https://vk.com/@edu-for-distan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CB91958C-EF18-4E80-B6A5-0FB8916D2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948C"/>
                </a:solidFill>
              </a:rPr>
              <a:t>Как организовать дистанционное обучение</a:t>
            </a:r>
          </a:p>
        </p:txBody>
      </p:sp>
    </p:spTree>
    <p:extLst>
      <p:ext uri="{BB962C8B-B14F-4D97-AF65-F5344CB8AC3E}">
        <p14:creationId xmlns:p14="http://schemas.microsoft.com/office/powerpoint/2010/main" xmlns="" val="3214542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54D843FE-A131-43FA-B34A-4685A44B19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1314" y="1231506"/>
            <a:ext cx="5992837" cy="4394988"/>
          </a:xfrm>
        </p:spPr>
        <p:txBody>
          <a:bodyPr/>
          <a:lstStyle/>
          <a:p>
            <a:r>
              <a:rPr lang="ru-RU" sz="6000" dirty="0">
                <a:solidFill>
                  <a:schemeClr val="bg1">
                    <a:lumMod val="50000"/>
                  </a:schemeClr>
                </a:solidFill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xmlns="" val="268926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DD183CC4-7A61-4B5E-8B0F-D4A6D3D78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948C"/>
                </a:solidFill>
              </a:rPr>
              <a:t>Формы дистанционного обучения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F2361776-E703-4628-B270-4AECD49D9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7" y="1976514"/>
            <a:ext cx="10178323" cy="359359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>
                <a:solidFill>
                  <a:srgbClr val="00948C"/>
                </a:solidFill>
              </a:rPr>
              <a:t>Классическое дистанционное обучение.</a:t>
            </a:r>
          </a:p>
          <a:p>
            <a:pPr marL="514350" indent="-514350">
              <a:buFont typeface="+mj-lt"/>
              <a:buAutoNum type="arabicPeriod"/>
            </a:pPr>
            <a:endParaRPr lang="ru-RU" sz="2800" dirty="0">
              <a:solidFill>
                <a:srgbClr val="00948C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solidFill>
                  <a:srgbClr val="00948C"/>
                </a:solidFill>
              </a:rPr>
              <a:t>Онлайн-уроки</a:t>
            </a:r>
          </a:p>
          <a:p>
            <a:pPr marL="514350" indent="-514350">
              <a:buFont typeface="+mj-lt"/>
              <a:buAutoNum type="arabicPeriod"/>
            </a:pPr>
            <a:endParaRPr lang="ru-RU" sz="2800" dirty="0">
              <a:solidFill>
                <a:srgbClr val="00948C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solidFill>
                  <a:srgbClr val="00948C"/>
                </a:solidFill>
              </a:rPr>
              <a:t>Смешанная форма</a:t>
            </a:r>
          </a:p>
        </p:txBody>
      </p:sp>
    </p:spTree>
    <p:extLst>
      <p:ext uri="{BB962C8B-B14F-4D97-AF65-F5344CB8AC3E}">
        <p14:creationId xmlns:p14="http://schemas.microsoft.com/office/powerpoint/2010/main" xmlns="" val="3937107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494D716-3AEF-4EF7-8E88-40FF67820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948C"/>
                </a:solidFill>
              </a:rPr>
              <a:t>Формы дистанционного обучения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DFFBE04-C1BE-47BE-8060-907F7D9462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r>
              <a:rPr lang="ru-RU" dirty="0">
                <a:solidFill>
                  <a:srgbClr val="00948C"/>
                </a:solidFill>
                <a:latin typeface="Arial Black" panose="020B0A04020102020204" pitchFamily="34" charset="0"/>
              </a:rPr>
              <a:t>Классическое дистанционное обучение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7106D7F-5EE7-4F30-9E69-D0309FE5982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ru-RU" sz="1800" dirty="0">
                <a:solidFill>
                  <a:srgbClr val="00948C"/>
                </a:solidFill>
              </a:rPr>
              <a:t>Учителю достаточно подготовить и направить ученикам материалы для самостоятельного изучения тем. К каждой теме учитель планирует «контрольные точки» – задания, с помощью которых можно оценить, усвоил школьник тему или нет. Контрольные точки решают проблему с </a:t>
            </a:r>
            <a:r>
              <a:rPr lang="ru-RU" sz="1800" dirty="0" err="1">
                <a:solidFill>
                  <a:srgbClr val="00948C"/>
                </a:solidFill>
              </a:rPr>
              <a:t>накопляемостью</a:t>
            </a:r>
            <a:r>
              <a:rPr lang="ru-RU" sz="1800" dirty="0">
                <a:solidFill>
                  <a:srgbClr val="00948C"/>
                </a:solidFill>
              </a:rPr>
              <a:t> отметок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D8C8F3B9-397E-42B6-829F-F37EBD5948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anchor="ctr"/>
          <a:lstStyle/>
          <a:p>
            <a:r>
              <a:rPr lang="ru-RU" dirty="0">
                <a:solidFill>
                  <a:srgbClr val="00948C"/>
                </a:solidFill>
                <a:latin typeface="Arial Black" panose="020B0A04020102020204" pitchFamily="34" charset="0"/>
              </a:rPr>
              <a:t>Онлайн уроки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384CF5E-E4A4-4069-99B1-AF28343A04F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ru-RU" sz="1800" dirty="0">
                <a:solidFill>
                  <a:srgbClr val="00948C"/>
                </a:solidFill>
              </a:rPr>
              <a:t>Учитель должен обладать необходимыми ИКТ-компетенциями: уметь пользоваться как базовыми компьютерными возможностями, так и расширенным пакетом ПО. В расширенный пакет ПО входят программы и сайты, с помощью которых можно проводить онлайн-трансляции уроков или направлять уже существующие материалы школьникам, как в РЭШ или МЭШ</a:t>
            </a:r>
          </a:p>
        </p:txBody>
      </p:sp>
    </p:spTree>
    <p:extLst>
      <p:ext uri="{BB962C8B-B14F-4D97-AF65-F5344CB8AC3E}">
        <p14:creationId xmlns:p14="http://schemas.microsoft.com/office/powerpoint/2010/main" xmlns="" val="1388519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038D1DC9-626B-4A7F-A58B-EB55E5FF7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382385"/>
            <a:ext cx="10178323" cy="686760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948C"/>
                </a:solidFill>
                <a:latin typeface="+mn-lt"/>
              </a:rPr>
              <a:t>Ресурсы, рекомендованные </a:t>
            </a:r>
            <a:r>
              <a:rPr lang="ru-RU" sz="3200" b="1" dirty="0" err="1">
                <a:solidFill>
                  <a:srgbClr val="00948C"/>
                </a:solidFill>
                <a:latin typeface="+mn-lt"/>
              </a:rPr>
              <a:t>минпросвещения</a:t>
            </a:r>
            <a:endParaRPr lang="ru-RU" sz="3200" b="1" dirty="0">
              <a:solidFill>
                <a:srgbClr val="00948C"/>
              </a:solidFill>
              <a:latin typeface="+mn-lt"/>
            </a:endParaRPr>
          </a:p>
        </p:txBody>
      </p:sp>
      <p:graphicFrame>
        <p:nvGraphicFramePr>
          <p:cNvPr id="11" name="Таблица 11">
            <a:extLst>
              <a:ext uri="{FF2B5EF4-FFF2-40B4-BE49-F238E27FC236}">
                <a16:creationId xmlns:a16="http://schemas.microsoft.com/office/drawing/2014/main" xmlns="" id="{C27CFE76-C3EB-416E-BD8E-E299F1EA43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5344008"/>
              </p:ext>
            </p:extLst>
          </p:nvPr>
        </p:nvGraphicFramePr>
        <p:xfrm>
          <a:off x="1251677" y="1369631"/>
          <a:ext cx="10179050" cy="49348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1893">
                  <a:extLst>
                    <a:ext uri="{9D8B030D-6E8A-4147-A177-3AD203B41FA5}">
                      <a16:colId xmlns:a16="http://schemas.microsoft.com/office/drawing/2014/main" xmlns="" val="3545522538"/>
                    </a:ext>
                  </a:extLst>
                </a:gridCol>
                <a:gridCol w="6267157">
                  <a:extLst>
                    <a:ext uri="{9D8B030D-6E8A-4147-A177-3AD203B41FA5}">
                      <a16:colId xmlns:a16="http://schemas.microsoft.com/office/drawing/2014/main" xmlns="" val="13515999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РЕСУРС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ОПИСАНИЕ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22323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00948C"/>
                          </a:solidFill>
                        </a:rPr>
                        <a:t>Российская электронная школа (РЭШ), Московская электронная школа (МЭШ)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solidFill>
                            <a:srgbClr val="002060"/>
                          </a:solidFill>
                        </a:rPr>
                        <a:t>Минпросвещения</a:t>
                      </a:r>
                      <a:r>
                        <a:rPr lang="ru-RU" dirty="0">
                          <a:solidFill>
                            <a:srgbClr val="002060"/>
                          </a:solidFill>
                        </a:rPr>
                        <a:t> направило Методические рекомендации по работе с РЭШ в условиях дистанционного обучения. </a:t>
                      </a:r>
                      <a:r>
                        <a:rPr lang="ru-RU" sz="1497" b="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МЭШ в открытом доступе более 769 тыс. аудио-, видео- и текстовых файлов, свыше 41 тыс. сценариев уроков, более 1 тыс. учебных пособий и 348 учебников издательств, более 95 тыс. образовательных приложений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5170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rgbClr val="00948C"/>
                          </a:solidFill>
                        </a:rPr>
                        <a:t>Мособртв</a:t>
                      </a:r>
                      <a:endParaRPr lang="ru-RU" b="1" dirty="0">
                        <a:solidFill>
                          <a:srgbClr val="00948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002060"/>
                          </a:solidFill>
                        </a:rPr>
                        <a:t>Первое познавательное телевидение, где школьное расписание и уроки представлены в режиме прямого эфира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313958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00948C"/>
                          </a:solidFill>
                        </a:rPr>
                        <a:t>Портал «Билет в будущее»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002060"/>
                          </a:solidFill>
                        </a:rPr>
                        <a:t>Официальный портал федерального проекта. Содержит видеоуроки для средней и старшей школы, расширенные возможности тестирования и погружения в различные специальности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62702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00948C"/>
                          </a:solidFill>
                        </a:rPr>
                        <a:t>«</a:t>
                      </a:r>
                      <a:r>
                        <a:rPr lang="ru-RU" b="1" dirty="0" err="1">
                          <a:solidFill>
                            <a:srgbClr val="00948C"/>
                          </a:solidFill>
                        </a:rPr>
                        <a:t>Яндекс.Учебник</a:t>
                      </a:r>
                      <a:r>
                        <a:rPr lang="ru-RU" b="1" dirty="0">
                          <a:solidFill>
                            <a:srgbClr val="00948C"/>
                          </a:solidFill>
                        </a:rPr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002060"/>
                          </a:solidFill>
                        </a:rPr>
                        <a:t>Более 35 тыс. заданий разного уровня сложности для школьников 1–5-х классов. Внутри ресурса есть автоматическая проверка ответов и мгновенная обратная связь для учеников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7395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00948C"/>
                          </a:solidFill>
                        </a:rPr>
                        <a:t>«</a:t>
                      </a:r>
                      <a:r>
                        <a:rPr lang="ru-RU" b="1" dirty="0" err="1">
                          <a:solidFill>
                            <a:srgbClr val="00948C"/>
                          </a:solidFill>
                        </a:rPr>
                        <a:t>ЯКласс</a:t>
                      </a:r>
                      <a:r>
                        <a:rPr lang="ru-RU" b="1" dirty="0">
                          <a:solidFill>
                            <a:srgbClr val="00948C"/>
                          </a:solidFill>
                        </a:rPr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002060"/>
                          </a:solidFill>
                        </a:rPr>
                        <a:t>Подойдет для контрольных точек. Учитель задает школьнику проверочную работу, ребенок заходит на сайт и выполняет задание педагога. Если ученик допускает ошибку, ему объясняют ход решения задания и предлагают выполнить другой вариант. Учитель получает отчет о том, как ученики справляются с заданиями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298371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33138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038D1DC9-626B-4A7F-A58B-EB55E5FF7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382385"/>
            <a:ext cx="10178323" cy="686760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948C"/>
                </a:solidFill>
                <a:latin typeface="+mn-lt"/>
              </a:rPr>
              <a:t>Ресурсы, рекомендованные </a:t>
            </a:r>
            <a:r>
              <a:rPr lang="ru-RU" sz="3200" b="1" dirty="0" err="1">
                <a:solidFill>
                  <a:srgbClr val="00948C"/>
                </a:solidFill>
                <a:latin typeface="+mn-lt"/>
              </a:rPr>
              <a:t>минпросвещения</a:t>
            </a:r>
            <a:endParaRPr lang="ru-RU" sz="3200" b="1" dirty="0">
              <a:solidFill>
                <a:srgbClr val="00948C"/>
              </a:solidFill>
              <a:latin typeface="+mn-lt"/>
            </a:endParaRPr>
          </a:p>
        </p:txBody>
      </p:sp>
      <p:graphicFrame>
        <p:nvGraphicFramePr>
          <p:cNvPr id="11" name="Таблица 11">
            <a:extLst>
              <a:ext uri="{FF2B5EF4-FFF2-40B4-BE49-F238E27FC236}">
                <a16:creationId xmlns:a16="http://schemas.microsoft.com/office/drawing/2014/main" xmlns="" id="{C27CFE76-C3EB-416E-BD8E-E299F1EA43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88870071"/>
              </p:ext>
            </p:extLst>
          </p:nvPr>
        </p:nvGraphicFramePr>
        <p:xfrm>
          <a:off x="1250950" y="1688782"/>
          <a:ext cx="10179050" cy="3480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1893">
                  <a:extLst>
                    <a:ext uri="{9D8B030D-6E8A-4147-A177-3AD203B41FA5}">
                      <a16:colId xmlns:a16="http://schemas.microsoft.com/office/drawing/2014/main" xmlns="" val="3545522538"/>
                    </a:ext>
                  </a:extLst>
                </a:gridCol>
                <a:gridCol w="6267157">
                  <a:extLst>
                    <a:ext uri="{9D8B030D-6E8A-4147-A177-3AD203B41FA5}">
                      <a16:colId xmlns:a16="http://schemas.microsoft.com/office/drawing/2014/main" xmlns="" val="13515999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РЕСУРС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ОПИСАНИЕ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22323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00948C"/>
                          </a:solidFill>
                        </a:rPr>
                        <a:t>«</a:t>
                      </a:r>
                      <a:r>
                        <a:rPr lang="ru-RU" b="1" dirty="0" err="1">
                          <a:solidFill>
                            <a:srgbClr val="00948C"/>
                          </a:solidFill>
                        </a:rPr>
                        <a:t>Учи.ру</a:t>
                      </a:r>
                      <a:r>
                        <a:rPr lang="ru-RU" b="1" dirty="0">
                          <a:solidFill>
                            <a:srgbClr val="00948C"/>
                          </a:solidFill>
                        </a:rPr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97" b="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Интерактивные курсы по основным предметам и подготовке к проверочным работам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44442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00948C"/>
                          </a:solidFill>
                        </a:rPr>
                        <a:t>Платформа новой школы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002060"/>
                          </a:solidFill>
                        </a:rPr>
                        <a:t>Цель программы – формирование персонифицированной образовательной траектории в школе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23014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00948C"/>
                          </a:solidFill>
                        </a:rPr>
                        <a:t>«Маркетплейс образовательных услуг»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002060"/>
                          </a:solidFill>
                        </a:rPr>
                        <a:t>Каталог интерактивных образовательных материалов, учебной литературы, электронных книг, обучающих видео и курсов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05775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00948C"/>
                          </a:solidFill>
                        </a:rPr>
                        <a:t>Онлайн-платформа «Мои достижения»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002060"/>
                          </a:solidFill>
                        </a:rPr>
                        <a:t>Материалы МЦКО: широкий выбор диагностик для учеников с 1-го по 11-й класс по школьным предметам и различным тематикам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6143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00948C"/>
                          </a:solidFill>
                        </a:rPr>
                        <a:t>Образовательный проект «Урок цифры»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002060"/>
                          </a:solidFill>
                        </a:rPr>
                        <a:t>Интересные онлайн-занятия и тренажеры по ИКТ для школьников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9623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00948C"/>
                          </a:solidFill>
                        </a:rPr>
                        <a:t>Материалы онлайн-школы английского языка </a:t>
                      </a:r>
                      <a:r>
                        <a:rPr lang="ru-RU" b="1" dirty="0" err="1">
                          <a:solidFill>
                            <a:srgbClr val="00948C"/>
                          </a:solidFill>
                        </a:rPr>
                        <a:t>Skyeng</a:t>
                      </a:r>
                      <a:endParaRPr lang="ru-RU" b="1" dirty="0">
                        <a:solidFill>
                          <a:srgbClr val="00948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002060"/>
                          </a:solidFill>
                        </a:rPr>
                        <a:t>Материалы для изучения английского языка для любых уровней владения и классов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31061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99619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561DE661-1DC7-4878-9D02-9844871B0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948C"/>
                </a:solidFill>
              </a:rPr>
              <a:t>Программное обеспечение дистанционного обучения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632E474D-A4C1-45F0-AEAA-478DCBD35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1888447"/>
            <a:ext cx="4800600" cy="632529"/>
          </a:xfrm>
        </p:spPr>
        <p:txBody>
          <a:bodyPr/>
          <a:lstStyle/>
          <a:p>
            <a:r>
              <a:rPr lang="ru-RU" dirty="0">
                <a:solidFill>
                  <a:srgbClr val="00948C"/>
                </a:solidFill>
                <a:latin typeface="Arial Black" panose="020B0A04020102020204" pitchFamily="34" charset="0"/>
              </a:rPr>
              <a:t>Конференц-звонки </a:t>
            </a:r>
            <a:r>
              <a:rPr lang="en-US" dirty="0">
                <a:solidFill>
                  <a:srgbClr val="00948C"/>
                </a:solidFill>
                <a:latin typeface="Arial Black" panose="020B0A04020102020204" pitchFamily="34" charset="0"/>
              </a:rPr>
              <a:t>skype</a:t>
            </a:r>
            <a:endParaRPr lang="ru-RU" dirty="0">
              <a:solidFill>
                <a:srgbClr val="00948C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55A2D272-5ECC-4D89-ABE3-78E444CBEEF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00948C"/>
                </a:solidFill>
              </a:rPr>
              <a:t>Удобно, если нужно провести опрос и у всех учеников есть микрофон и наушники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xmlns="" id="{798391F0-6E74-41AA-AAF5-61BE2DFE69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>
                <a:solidFill>
                  <a:srgbClr val="00948C"/>
                </a:solidFill>
                <a:latin typeface="Arial Black" panose="020B0A04020102020204" pitchFamily="34" charset="0"/>
              </a:rPr>
              <a:t>Онлайн-трансляции на платформах </a:t>
            </a:r>
            <a:r>
              <a:rPr lang="en-US" dirty="0" err="1">
                <a:solidFill>
                  <a:srgbClr val="00948C"/>
                </a:solidFill>
                <a:latin typeface="Arial Black" panose="020B0A04020102020204" pitchFamily="34" charset="0"/>
              </a:rPr>
              <a:t>youtube</a:t>
            </a:r>
            <a:r>
              <a:rPr lang="ru-RU" dirty="0">
                <a:solidFill>
                  <a:srgbClr val="00948C"/>
                </a:solidFill>
                <a:latin typeface="Arial Black" panose="020B0A04020102020204" pitchFamily="34" charset="0"/>
              </a:rPr>
              <a:t>,</a:t>
            </a:r>
            <a:r>
              <a:rPr lang="en-US" dirty="0">
                <a:solidFill>
                  <a:srgbClr val="00948C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00948C"/>
                </a:solidFill>
                <a:latin typeface="Arial Black" panose="020B0A04020102020204" pitchFamily="34" charset="0"/>
              </a:rPr>
              <a:t>vkontakte</a:t>
            </a:r>
            <a:endParaRPr lang="ru-RU" dirty="0">
              <a:solidFill>
                <a:srgbClr val="00948C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xmlns="" id="{83B23F76-F04C-4E27-BB97-EB2FDC7D1CB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00948C"/>
                </a:solidFill>
              </a:rPr>
              <a:t>Подходит, даже если не у всех учеников есть микрофоны и наушники. Школьники могут отвечать на устные вопросы учителя в комментариях к трансляции. Так можно вести учет ответов детей: комментарии сохраняются. Также можно сохранить видеозапись самой трансляции</a:t>
            </a:r>
          </a:p>
        </p:txBody>
      </p:sp>
    </p:spTree>
    <p:extLst>
      <p:ext uri="{BB962C8B-B14F-4D97-AF65-F5344CB8AC3E}">
        <p14:creationId xmlns:p14="http://schemas.microsoft.com/office/powerpoint/2010/main" xmlns="" val="2662409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FAA6D08C-2ADA-4221-A1DE-67F48695A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948C"/>
                </a:solidFill>
              </a:rPr>
              <a:t>КАК ПРОВОДИТЬ ВИДЕОКОНФЕРЕНЦЗВОНКИ В </a:t>
            </a:r>
            <a:r>
              <a:rPr lang="en-US" dirty="0">
                <a:solidFill>
                  <a:srgbClr val="00948C"/>
                </a:solidFill>
              </a:rPr>
              <a:t>SKYPE</a:t>
            </a:r>
            <a:endParaRPr lang="ru-RU" dirty="0">
              <a:solidFill>
                <a:srgbClr val="00948C"/>
              </a:solidFill>
            </a:endParaRP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xmlns="" id="{8F93048A-EBE0-42ED-BE67-360DDFCE8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3"/>
            <a:ext cx="3812691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>
                <a:solidFill>
                  <a:srgbClr val="00948C"/>
                </a:solidFill>
              </a:rPr>
              <a:t>Шаг 1. </a:t>
            </a:r>
            <a:r>
              <a:rPr lang="ru-RU" sz="1800" dirty="0">
                <a:solidFill>
                  <a:srgbClr val="00948C"/>
                </a:solidFill>
              </a:rPr>
              <a:t>Зайти по ссылке https://www.skype.com/ru/free-conference-call/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00948C"/>
                </a:solidFill>
              </a:rPr>
              <a:t>Шаг 2. </a:t>
            </a:r>
            <a:r>
              <a:rPr lang="ru-RU" sz="1800" dirty="0">
                <a:solidFill>
                  <a:srgbClr val="00948C"/>
                </a:solidFill>
              </a:rPr>
              <a:t>Создать бесплатную уникальную ссылку: нажать на кнопку «Создать бесплатное собрание» </a:t>
            </a:r>
          </a:p>
        </p:txBody>
      </p:sp>
      <p:pic>
        <p:nvPicPr>
          <p:cNvPr id="10" name="Рисунок 9" descr="Изображение выглядит как снимок экрана&#10;&#10;Автоматически созданное описание">
            <a:extLst>
              <a:ext uri="{FF2B5EF4-FFF2-40B4-BE49-F238E27FC236}">
                <a16:creationId xmlns:a16="http://schemas.microsoft.com/office/drawing/2014/main" xmlns="" id="{BD11348E-88E7-4D49-9DF8-E705813052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55358" y="4319539"/>
            <a:ext cx="3439005" cy="214342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ADD8F0D7-534E-4DF7-9461-C367D8977A1F}"/>
              </a:ext>
            </a:extLst>
          </p:cNvPr>
          <p:cNvSpPr txBox="1"/>
          <p:nvPr/>
        </p:nvSpPr>
        <p:spPr>
          <a:xfrm>
            <a:off x="6724357" y="2286003"/>
            <a:ext cx="325901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948C"/>
                </a:solidFill>
              </a:rPr>
              <a:t>Шаг 3. </a:t>
            </a:r>
            <a:r>
              <a:rPr lang="ru-RU" sz="2000" dirty="0">
                <a:solidFill>
                  <a:srgbClr val="00948C"/>
                </a:solidFill>
              </a:rPr>
              <a:t>Скопировать ссылку на собрание и отправить ее участникам. Затем нажать на кнопку «Позвонить»</a:t>
            </a:r>
            <a:endParaRPr lang="en-US" sz="2000" dirty="0">
              <a:solidFill>
                <a:srgbClr val="00948C"/>
              </a:solidFill>
            </a:endParaRPr>
          </a:p>
          <a:p>
            <a:endParaRPr lang="en-US" dirty="0">
              <a:solidFill>
                <a:srgbClr val="00948C"/>
              </a:solidFill>
            </a:endParaRPr>
          </a:p>
          <a:p>
            <a:endParaRPr lang="en-US" dirty="0">
              <a:solidFill>
                <a:srgbClr val="00948C"/>
              </a:solidFill>
            </a:endParaRPr>
          </a:p>
          <a:p>
            <a:endParaRPr lang="en-US" dirty="0">
              <a:solidFill>
                <a:srgbClr val="00948C"/>
              </a:solidFill>
            </a:endParaRPr>
          </a:p>
          <a:p>
            <a:endParaRPr lang="en-US" dirty="0">
              <a:solidFill>
                <a:srgbClr val="00948C"/>
              </a:solidFill>
            </a:endParaRPr>
          </a:p>
          <a:p>
            <a:endParaRPr lang="en-US" dirty="0">
              <a:solidFill>
                <a:srgbClr val="00948C"/>
              </a:solidFill>
            </a:endParaRPr>
          </a:p>
          <a:p>
            <a:endParaRPr lang="en-US" dirty="0">
              <a:solidFill>
                <a:srgbClr val="00948C"/>
              </a:solidFill>
            </a:endParaRPr>
          </a:p>
          <a:p>
            <a:endParaRPr lang="en-US" dirty="0">
              <a:solidFill>
                <a:srgbClr val="00948C"/>
              </a:solidFill>
            </a:endParaRPr>
          </a:p>
          <a:p>
            <a:endParaRPr lang="en-US" dirty="0">
              <a:solidFill>
                <a:srgbClr val="00948C"/>
              </a:solidFill>
            </a:endParaRPr>
          </a:p>
          <a:p>
            <a:endParaRPr lang="en-US" dirty="0">
              <a:solidFill>
                <a:srgbClr val="00948C"/>
              </a:solidFill>
            </a:endParaRPr>
          </a:p>
          <a:p>
            <a:endParaRPr lang="ru-RU" dirty="0">
              <a:solidFill>
                <a:srgbClr val="00948C"/>
              </a:solidFill>
            </a:endParaRPr>
          </a:p>
        </p:txBody>
      </p:sp>
      <p:pic>
        <p:nvPicPr>
          <p:cNvPr id="14" name="Рисунок 13" descr="Изображение выглядит как снимок экрана&#10;&#10;Автоматически созданное описание">
            <a:extLst>
              <a:ext uri="{FF2B5EF4-FFF2-40B4-BE49-F238E27FC236}">
                <a16:creationId xmlns:a16="http://schemas.microsoft.com/office/drawing/2014/main" xmlns="" id="{04EBC7E6-2977-40D5-8A4D-1345247852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24357" y="4082798"/>
            <a:ext cx="3067478" cy="2191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40148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FAA6D08C-2ADA-4221-A1DE-67F48695A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948C"/>
                </a:solidFill>
              </a:rPr>
              <a:t>КАК ПРОВОДИТЬ ВИДЕОКОНФЕРЕНЦЗВОНКИ В </a:t>
            </a:r>
            <a:r>
              <a:rPr lang="en-US" dirty="0">
                <a:solidFill>
                  <a:srgbClr val="00948C"/>
                </a:solidFill>
              </a:rPr>
              <a:t>SKYPE</a:t>
            </a:r>
            <a:endParaRPr lang="ru-RU" dirty="0">
              <a:solidFill>
                <a:srgbClr val="00948C"/>
              </a:solidFill>
            </a:endParaRP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xmlns="" id="{8F93048A-EBE0-42ED-BE67-360DDFCE8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637" y="2217706"/>
            <a:ext cx="3812691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>
                <a:solidFill>
                  <a:srgbClr val="00948C"/>
                </a:solidFill>
              </a:rPr>
              <a:t>Шаг 4. </a:t>
            </a:r>
            <a:r>
              <a:rPr lang="ru-RU" sz="1800" dirty="0">
                <a:solidFill>
                  <a:srgbClr val="00948C"/>
                </a:solidFill>
              </a:rPr>
              <a:t>Нажать кнопку «Присоединиться как гость»</a:t>
            </a:r>
            <a:endParaRPr lang="en-US" sz="1800" dirty="0">
              <a:solidFill>
                <a:srgbClr val="00948C"/>
              </a:solidFill>
            </a:endParaRPr>
          </a:p>
          <a:p>
            <a:pPr marL="0" indent="0">
              <a:buNone/>
            </a:pPr>
            <a:endParaRPr lang="ru-RU" sz="1800" dirty="0">
              <a:solidFill>
                <a:srgbClr val="00948C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ADD8F0D7-534E-4DF7-9461-C367D8977A1F}"/>
              </a:ext>
            </a:extLst>
          </p:cNvPr>
          <p:cNvSpPr txBox="1"/>
          <p:nvPr/>
        </p:nvSpPr>
        <p:spPr>
          <a:xfrm>
            <a:off x="4987330" y="2217706"/>
            <a:ext cx="32590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948C"/>
                </a:solidFill>
              </a:rPr>
              <a:t>Шаг 5. </a:t>
            </a:r>
            <a:r>
              <a:rPr lang="ru-RU" dirty="0">
                <a:solidFill>
                  <a:srgbClr val="00948C"/>
                </a:solidFill>
              </a:rPr>
              <a:t>Ввести свое имя и нажать на кнопку «Присоединиться»</a:t>
            </a:r>
            <a:endParaRPr lang="en-US" dirty="0">
              <a:solidFill>
                <a:srgbClr val="00948C"/>
              </a:solidFill>
            </a:endParaRPr>
          </a:p>
          <a:p>
            <a:endParaRPr lang="en-US" dirty="0">
              <a:solidFill>
                <a:srgbClr val="00948C"/>
              </a:solidFill>
            </a:endParaRPr>
          </a:p>
        </p:txBody>
      </p:sp>
      <p:pic>
        <p:nvPicPr>
          <p:cNvPr id="3" name="Рисунок 2" descr="Изображение выглядит как снимок экрана&#10;&#10;Автоматически созданное описание">
            <a:extLst>
              <a:ext uri="{FF2B5EF4-FFF2-40B4-BE49-F238E27FC236}">
                <a16:creationId xmlns:a16="http://schemas.microsoft.com/office/drawing/2014/main" xmlns="" id="{BCCE61D2-74A9-4AC0-B4AD-F71DF2E54A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3584" y="3141036"/>
            <a:ext cx="3772426" cy="2324424"/>
          </a:xfrm>
          <a:prstGeom prst="rect">
            <a:avLst/>
          </a:prstGeom>
        </p:spPr>
      </p:pic>
      <p:pic>
        <p:nvPicPr>
          <p:cNvPr id="5" name="Рисунок 4" descr="Изображение выглядит как снимок экрана&#10;&#10;Автоматически созданное описание">
            <a:extLst>
              <a:ext uri="{FF2B5EF4-FFF2-40B4-BE49-F238E27FC236}">
                <a16:creationId xmlns:a16="http://schemas.microsoft.com/office/drawing/2014/main" xmlns="" id="{76B8D0FC-E12C-4A18-BC35-224BF74A6A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59063" y="3162977"/>
            <a:ext cx="3324689" cy="26483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13BC2C3-1A09-4090-8B30-9AC529D67BB1}"/>
              </a:ext>
            </a:extLst>
          </p:cNvPr>
          <p:cNvSpPr txBox="1"/>
          <p:nvPr/>
        </p:nvSpPr>
        <p:spPr>
          <a:xfrm>
            <a:off x="8932983" y="2217706"/>
            <a:ext cx="23563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948C"/>
                </a:solidFill>
              </a:rPr>
              <a:t>Шаг 6.</a:t>
            </a:r>
            <a:r>
              <a:rPr lang="ru-RU" dirty="0">
                <a:solidFill>
                  <a:srgbClr val="00948C"/>
                </a:solidFill>
              </a:rPr>
              <a:t> Нажать на кнопку «Позвонить» и начать занятие</a:t>
            </a:r>
            <a:endParaRPr lang="ru-RU" b="1" dirty="0">
              <a:solidFill>
                <a:srgbClr val="00948C"/>
              </a:solidFill>
            </a:endParaRPr>
          </a:p>
        </p:txBody>
      </p:sp>
      <p:pic>
        <p:nvPicPr>
          <p:cNvPr id="11" name="Рисунок 10" descr="Изображение выглядит как снимок экрана&#10;&#10;Автоматически созданное описание">
            <a:extLst>
              <a:ext uri="{FF2B5EF4-FFF2-40B4-BE49-F238E27FC236}">
                <a16:creationId xmlns:a16="http://schemas.microsoft.com/office/drawing/2014/main" xmlns="" id="{B41B9B74-6E63-43CE-896A-A829727AFE3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22422" y="3484225"/>
            <a:ext cx="3172268" cy="247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55290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71190A26-823C-4D99-BEEA-1180B0333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948C"/>
                </a:solidFill>
              </a:rPr>
              <a:t>Как поддерживать контакт с учениками на дистанционном обучении</a:t>
            </a:r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83466E78-A7DD-4344-97B5-573B535CC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7" y="1632204"/>
            <a:ext cx="10178323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00948C"/>
                </a:solidFill>
              </a:rPr>
              <a:t>СОЦИАЛЬНЫЕ СЕТИ «ОДНОКЛАССНИКИ» И «ВКОНТАКТЕ»</a:t>
            </a:r>
          </a:p>
          <a:p>
            <a:pPr marL="0" indent="0">
              <a:buNone/>
            </a:pPr>
            <a:r>
              <a:rPr lang="ru-RU" dirty="0">
                <a:solidFill>
                  <a:srgbClr val="00948C"/>
                </a:solidFill>
              </a:rPr>
              <a:t>● Закрытые или публичные сообщества и чаты для класса, группы и предмета. В сообществах можно не только публиковать записи с важной информацией и участвовать в обсуждениях, но и хранить учебные документы, конспекты, учебники.</a:t>
            </a:r>
          </a:p>
          <a:p>
            <a:pPr marL="0" indent="0">
              <a:buNone/>
            </a:pPr>
            <a:r>
              <a:rPr lang="ru-RU" dirty="0">
                <a:solidFill>
                  <a:srgbClr val="00948C"/>
                </a:solidFill>
              </a:rPr>
              <a:t>● Прямые трансляции лекций и уроков, запись видео, вебинары.</a:t>
            </a:r>
          </a:p>
          <a:p>
            <a:pPr marL="0" indent="0">
              <a:buNone/>
            </a:pPr>
            <a:r>
              <a:rPr lang="ru-RU" dirty="0">
                <a:solidFill>
                  <a:srgbClr val="00948C"/>
                </a:solidFill>
              </a:rPr>
              <a:t>● Дистанционные видеоуроки. Соцсети поддерживают групповые звонки, в которых может участвовать до 100 человек, а также демонстрацию экрана компьютера и смартфона.</a:t>
            </a:r>
          </a:p>
          <a:p>
            <a:pPr marL="0" indent="0">
              <a:buNone/>
            </a:pPr>
            <a:r>
              <a:rPr lang="ru-RU" dirty="0">
                <a:solidFill>
                  <a:srgbClr val="00948C"/>
                </a:solidFill>
              </a:rPr>
              <a:t>● Размещение учебных материалов: документов (презентаций, файлов, таблиц), картинок, аудио, видео.</a:t>
            </a:r>
          </a:p>
          <a:p>
            <a:pPr marL="0" indent="0">
              <a:buNone/>
            </a:pPr>
            <a:r>
              <a:rPr lang="ru-RU" dirty="0">
                <a:solidFill>
                  <a:srgbClr val="00948C"/>
                </a:solidFill>
              </a:rPr>
              <a:t>● Готовые приложения внутри соцсетей (тесты, анкеты и др.). Соцсети также позволяют разрабатывать собственные инструменты на платформах мини-приложений.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7458980-CB8E-4B64-9C45-597CBAE8801D}"/>
              </a:ext>
            </a:extLst>
          </p:cNvPr>
          <p:cNvSpPr txBox="1"/>
          <p:nvPr/>
        </p:nvSpPr>
        <p:spPr>
          <a:xfrm>
            <a:off x="1251677" y="5225795"/>
            <a:ext cx="416403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948C"/>
                </a:solidFill>
              </a:rPr>
              <a:t>ПЕРЕЙТИ В МЕТОДИЧЕСКИЕ РЕКОМЕНДАЦИИ ВКОНТАКТЕ</a:t>
            </a:r>
          </a:p>
          <a:p>
            <a:r>
              <a:rPr lang="en-US" b="1" dirty="0">
                <a:hlinkClick r:id="rId2"/>
              </a:rPr>
              <a:t>https://vk.com/@edu-for-distant</a:t>
            </a:r>
            <a:endParaRPr lang="ru-RU" b="1" dirty="0">
              <a:solidFill>
                <a:srgbClr val="00948C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C8DD367-AB60-4157-B29E-A9B794283AE9}"/>
              </a:ext>
            </a:extLst>
          </p:cNvPr>
          <p:cNvSpPr txBox="1"/>
          <p:nvPr/>
        </p:nvSpPr>
        <p:spPr>
          <a:xfrm>
            <a:off x="5415714" y="5215840"/>
            <a:ext cx="651368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948C"/>
                </a:solidFill>
              </a:rPr>
              <a:t>ПЕРЕЙТИ В МЕТОДИЧЕСКИЕ РЕКОМЕНДАЦИИ ОДНОКЛАССНИКИ</a:t>
            </a:r>
          </a:p>
          <a:p>
            <a:r>
              <a:rPr lang="en-US" b="1" dirty="0">
                <a:hlinkClick r:id="rId3"/>
              </a:rPr>
              <a:t>https://insideok.ru/blog/-kak-organizovat-onlayn-obuchenie-v-odnoklassnikah-vo-vremya-karantina</a:t>
            </a:r>
            <a:endParaRPr lang="ru-RU" b="1" dirty="0">
              <a:solidFill>
                <a:srgbClr val="0094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871042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Другая 1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00948C"/>
      </a:accent1>
      <a:accent2>
        <a:srgbClr val="6FEBA0"/>
      </a:accent2>
      <a:accent3>
        <a:srgbClr val="68ADF8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858585"/>
      </a:folHlink>
    </a:clrScheme>
    <a:fontScheme name="Эмблема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Эмблем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Тема1" id="{13B2448B-A09B-44D3-B71B-D68353C7FA60}" vid="{B900F06E-885F-466D-ACCA-007C1D1FDC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167</TotalTime>
  <Words>683</Words>
  <Application>Microsoft Office PowerPoint</Application>
  <PresentationFormat>Произвольный</PresentationFormat>
  <Paragraphs>73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Тема1</vt:lpstr>
      <vt:lpstr>Как организовать дистанционное обучение</vt:lpstr>
      <vt:lpstr>Формы дистанционного обучения</vt:lpstr>
      <vt:lpstr>Формы дистанционного обучения</vt:lpstr>
      <vt:lpstr>Ресурсы, рекомендованные минпросвещения</vt:lpstr>
      <vt:lpstr>Ресурсы, рекомендованные минпросвещения</vt:lpstr>
      <vt:lpstr>Программное обеспечение дистанционного обучения</vt:lpstr>
      <vt:lpstr>КАК ПРОВОДИТЬ ВИДЕОКОНФЕРЕНЦЗВОНКИ В SKYPE</vt:lpstr>
      <vt:lpstr>КАК ПРОВОДИТЬ ВИДЕОКОНФЕРЕНЦЗВОНКИ В SKYPE</vt:lpstr>
      <vt:lpstr>Как поддерживать контакт с учениками на дистанционном обучении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организовать дистанционное обучение</dc:title>
  <dc:creator>Tattiana Barilo</dc:creator>
  <cp:lastModifiedBy>jveremeenko</cp:lastModifiedBy>
  <cp:revision>22</cp:revision>
  <dcterms:created xsi:type="dcterms:W3CDTF">2020-03-26T07:39:34Z</dcterms:created>
  <dcterms:modified xsi:type="dcterms:W3CDTF">2020-03-28T20:06:34Z</dcterms:modified>
</cp:coreProperties>
</file>